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76" r:id="rId2"/>
    <p:sldId id="647" r:id="rId3"/>
    <p:sldId id="815" r:id="rId4"/>
    <p:sldId id="927" r:id="rId5"/>
    <p:sldId id="929" r:id="rId6"/>
    <p:sldId id="917" r:id="rId7"/>
    <p:sldId id="930" r:id="rId8"/>
    <p:sldId id="928" r:id="rId9"/>
    <p:sldId id="816" r:id="rId10"/>
    <p:sldId id="827" r:id="rId11"/>
    <p:sldId id="915" r:id="rId12"/>
    <p:sldId id="916" r:id="rId13"/>
    <p:sldId id="913" r:id="rId14"/>
    <p:sldId id="914" r:id="rId15"/>
    <p:sldId id="918" r:id="rId16"/>
    <p:sldId id="919" r:id="rId17"/>
    <p:sldId id="876"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647"/>
            <p14:sldId id="815"/>
            <p14:sldId id="927"/>
            <p14:sldId id="929"/>
            <p14:sldId id="917"/>
            <p14:sldId id="930"/>
            <p14:sldId id="928"/>
            <p14:sldId id="816"/>
            <p14:sldId id="827"/>
            <p14:sldId id="915"/>
            <p14:sldId id="916"/>
            <p14:sldId id="913"/>
            <p14:sldId id="914"/>
            <p14:sldId id="918"/>
            <p14:sldId id="919"/>
            <p14:sldId id="8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05-Internet of Cars Part 3 - Software Management on Vimeo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Prevention/detection of tampering with Certification Authorities</a:t>
            </a:r>
          </a:p>
          <a:p>
            <a:endParaRPr lang="en-US" dirty="0"/>
          </a:p>
        </p:txBody>
      </p:sp>
      <p:sp>
        <p:nvSpPr>
          <p:cNvPr id="4" name="Slide Number Placeholder 3"/>
          <p:cNvSpPr>
            <a:spLocks noGrp="1"/>
          </p:cNvSpPr>
          <p:nvPr>
            <p:ph type="sldNum" sz="quarter" idx="10"/>
          </p:nvPr>
        </p:nvSpPr>
        <p:spPr/>
        <p:txBody>
          <a:bodyPr/>
          <a:lstStyle/>
          <a:p>
            <a:pPr>
              <a:defRPr/>
            </a:pPr>
            <a:fld id="{16BD802A-DA38-4D5C-B777-E7561C326DAF}" type="slidenum">
              <a:rPr lang="en-US" altLang="zh-CN" smtClean="0"/>
              <a:pPr>
                <a:defRPr/>
              </a:pPr>
              <a:t>3</a:t>
            </a:fld>
            <a:endParaRPr lang="en-US" altLang="zh-CN"/>
          </a:p>
        </p:txBody>
      </p:sp>
    </p:spTree>
    <p:extLst>
      <p:ext uri="{BB962C8B-B14F-4D97-AF65-F5344CB8AC3E}">
        <p14:creationId xmlns:p14="http://schemas.microsoft.com/office/powerpoint/2010/main" val="435019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Congestion creation vulnerabilities. </a:t>
            </a:r>
            <a:r>
              <a:rPr lang="en-US" sz="1200" b="0" kern="1200" dirty="0">
                <a:solidFill>
                  <a:schemeClr val="tx1"/>
                </a:solidFill>
                <a:effectLst/>
                <a:latin typeface="Arial" charset="0"/>
                <a:ea typeface="+mn-ea"/>
                <a:cs typeface="+mn-cs"/>
              </a:rPr>
              <a:t>Our security analysis finds that the current signal control algorithm design and implementation choices in I-SIG have </a:t>
            </a:r>
            <a:r>
              <a:rPr lang="en-US" sz="1200" b="1" kern="1200" dirty="0">
                <a:solidFill>
                  <a:schemeClr val="tx1"/>
                </a:solidFill>
                <a:effectLst/>
                <a:latin typeface="Arial" charset="0"/>
                <a:ea typeface="+mn-ea"/>
                <a:cs typeface="+mn-cs"/>
              </a:rPr>
              <a:t>congestion creation vulnerabilities</a:t>
            </a:r>
            <a:r>
              <a:rPr lang="en-US" sz="1200" b="0" kern="1200" dirty="0">
                <a:solidFill>
                  <a:schemeClr val="tx1"/>
                </a:solidFill>
                <a:effectLst/>
                <a:latin typeface="Arial" charset="0"/>
                <a:ea typeface="+mn-ea"/>
                <a:cs typeface="+mn-cs"/>
              </a:rPr>
              <a:t>, which can be exploited to greatly manipulate traffic signal planning decisions and create traffic congestion via CV data spoofing from even one single attack vehicle. We construct concrete exploits for these vulnerabilities and evaluate them using simulation under real-world intersection settings. The results show that these vulnerabilities can be exploited to cause massive congestion and can even cause a blocking effect to jam an entire intersection direction (see video demo below). In the jamming period, the travel time is </a:t>
            </a:r>
            <a:r>
              <a:rPr lang="en-US" sz="1200" b="1" kern="1200" dirty="0">
                <a:solidFill>
                  <a:schemeClr val="tx1"/>
                </a:solidFill>
                <a:effectLst/>
                <a:latin typeface="Arial" charset="0"/>
                <a:ea typeface="+mn-ea"/>
                <a:cs typeface="+mn-cs"/>
              </a:rPr>
              <a:t>&gt; </a:t>
            </a:r>
            <a:r>
              <a:rPr lang="en-US" sz="1200" b="1" i="1" kern="1200" dirty="0">
                <a:solidFill>
                  <a:schemeClr val="tx1"/>
                </a:solidFill>
                <a:effectLst/>
                <a:latin typeface="Arial" charset="0"/>
                <a:ea typeface="+mn-ea"/>
                <a:cs typeface="+mn-cs"/>
              </a:rPr>
              <a:t>6× higher for half of the passing vehicles</a:t>
            </a:r>
            <a:r>
              <a:rPr lang="en-US" sz="1200" b="0" kern="1200" dirty="0">
                <a:solidFill>
                  <a:schemeClr val="tx1"/>
                </a:solidFill>
                <a:effectLst/>
                <a:latin typeface="Arial" charset="0"/>
                <a:ea typeface="+mn-ea"/>
                <a:cs typeface="+mn-cs"/>
              </a:rPr>
              <a:t>, and </a:t>
            </a:r>
            <a:r>
              <a:rPr lang="en-US" sz="1200" b="1" i="1" kern="1200" dirty="0">
                <a:solidFill>
                  <a:schemeClr val="tx1"/>
                </a:solidFill>
                <a:effectLst/>
                <a:latin typeface="Arial" charset="0"/>
                <a:ea typeface="+mn-ea"/>
                <a:cs typeface="+mn-cs"/>
              </a:rPr>
              <a:t>&gt; 14× higher for 22% of them</a:t>
            </a:r>
            <a:r>
              <a:rPr lang="en-US" sz="1200" b="0" kern="1200" dirty="0">
                <a:solidFill>
                  <a:schemeClr val="tx1"/>
                </a:solidFill>
                <a:effectLst/>
                <a:latin typeface="Arial" charset="0"/>
                <a:ea typeface="+mn-ea"/>
                <a:cs typeface="+mn-cs"/>
              </a:rPr>
              <a:t>. </a:t>
            </a:r>
          </a:p>
          <a:p>
            <a:br>
              <a:rPr lang="en-US" dirty="0"/>
            </a:b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12617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ML algorithms for intrusion detection (Deep Learning, Bayesian Networks</a:t>
            </a:r>
            <a:r>
              <a:rPr lang="en-SE" sz="1200" dirty="0"/>
              <a:t>…</a:t>
            </a:r>
            <a:r>
              <a:rPr lang="en-US" sz="1200"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70709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300" indent="-228600">
              <a:lnSpc>
                <a:spcPct val="100000"/>
              </a:lnSpc>
              <a:spcBef>
                <a:spcPts val="430"/>
              </a:spcBef>
              <a:buClr>
                <a:srgbClr val="359DD6"/>
              </a:buClr>
              <a:buChar char="•"/>
              <a:tabLst>
                <a:tab pos="240665" algn="l"/>
                <a:tab pos="241300" algn="l"/>
              </a:tabLst>
            </a:pPr>
            <a:r>
              <a:rPr lang="en-US" sz="2000" dirty="0">
                <a:latin typeface="Arial"/>
                <a:cs typeface="Arial"/>
              </a:rPr>
              <a:t>Electrical Control Units</a:t>
            </a:r>
            <a:r>
              <a:rPr lang="en-US" sz="2000" spc="-75" dirty="0">
                <a:latin typeface="Arial"/>
                <a:cs typeface="Arial"/>
              </a:rPr>
              <a:t> </a:t>
            </a:r>
            <a:r>
              <a:rPr lang="en-US" sz="2000" dirty="0">
                <a:latin typeface="Arial"/>
                <a:cs typeface="Arial"/>
              </a:rPr>
              <a:t>(ECUs)</a:t>
            </a:r>
          </a:p>
          <a:p>
            <a:pPr marL="698500" marR="5080" lvl="1" indent="-229235">
              <a:lnSpc>
                <a:spcPct val="90100"/>
              </a:lnSpc>
              <a:spcBef>
                <a:spcPts val="509"/>
              </a:spcBef>
              <a:buChar char="•"/>
              <a:tabLst>
                <a:tab pos="698500" algn="l"/>
                <a:tab pos="699135" algn="l"/>
              </a:tabLst>
            </a:pPr>
            <a:r>
              <a:rPr lang="en-US" sz="1800" spc="-5" dirty="0">
                <a:latin typeface="Arial"/>
                <a:cs typeface="Arial"/>
              </a:rPr>
              <a:t>Airbag, Advanced Driver Assistant  System, </a:t>
            </a:r>
            <a:r>
              <a:rPr lang="en-US" sz="1800" spc="-10" dirty="0">
                <a:latin typeface="Arial"/>
                <a:cs typeface="Arial"/>
              </a:rPr>
              <a:t>Engine, </a:t>
            </a:r>
            <a:r>
              <a:rPr lang="en-US" sz="1800" spc="-5" dirty="0">
                <a:latin typeface="Arial"/>
                <a:cs typeface="Arial"/>
              </a:rPr>
              <a:t>Steering </a:t>
            </a:r>
            <a:r>
              <a:rPr lang="en-US" sz="1800" dirty="0">
                <a:latin typeface="Arial"/>
                <a:cs typeface="Arial"/>
              </a:rPr>
              <a:t>&amp; </a:t>
            </a:r>
            <a:r>
              <a:rPr lang="en-US" sz="1800" spc="-5" dirty="0">
                <a:latin typeface="Arial"/>
                <a:cs typeface="Arial"/>
              </a:rPr>
              <a:t>Brakes,  </a:t>
            </a:r>
            <a:r>
              <a:rPr lang="en-US" sz="1800" dirty="0">
                <a:latin typeface="Arial"/>
                <a:cs typeface="Arial"/>
              </a:rPr>
              <a:t>etc.</a:t>
            </a:r>
          </a:p>
          <a:p>
            <a:pPr marL="241300" marR="608965" indent="-228600">
              <a:lnSpc>
                <a:spcPts val="2160"/>
              </a:lnSpc>
              <a:spcBef>
                <a:spcPts val="1019"/>
              </a:spcBef>
              <a:buClr>
                <a:srgbClr val="359DD6"/>
              </a:buClr>
              <a:buChar char="•"/>
              <a:tabLst>
                <a:tab pos="240665" algn="l"/>
                <a:tab pos="241300" algn="l"/>
              </a:tabLst>
            </a:pPr>
            <a:r>
              <a:rPr lang="en-US" sz="2000" dirty="0">
                <a:latin typeface="Arial"/>
                <a:cs typeface="Arial"/>
              </a:rPr>
              <a:t>On-Board Diagnostics (OBD)</a:t>
            </a:r>
            <a:r>
              <a:rPr lang="en-US" sz="2000" spc="-135" dirty="0">
                <a:latin typeface="Arial"/>
                <a:cs typeface="Arial"/>
              </a:rPr>
              <a:t> </a:t>
            </a:r>
            <a:r>
              <a:rPr lang="en-US" sz="2000" dirty="0">
                <a:latin typeface="Arial"/>
                <a:cs typeface="Arial"/>
              </a:rPr>
              <a:t>II  Diagnostic</a:t>
            </a:r>
            <a:r>
              <a:rPr lang="en-US" sz="2000" spc="-35" dirty="0">
                <a:latin typeface="Arial"/>
                <a:cs typeface="Arial"/>
              </a:rPr>
              <a:t> </a:t>
            </a:r>
            <a:r>
              <a:rPr lang="en-US" sz="2000" dirty="0">
                <a:latin typeface="Arial"/>
                <a:cs typeface="Arial"/>
              </a:rPr>
              <a:t>Port</a:t>
            </a:r>
          </a:p>
          <a:p>
            <a:pPr marL="241300" indent="-228600">
              <a:lnSpc>
                <a:spcPts val="2280"/>
              </a:lnSpc>
              <a:spcBef>
                <a:spcPts val="725"/>
              </a:spcBef>
              <a:buClr>
                <a:srgbClr val="359DD6"/>
              </a:buClr>
              <a:buChar char="•"/>
              <a:tabLst>
                <a:tab pos="240665" algn="l"/>
                <a:tab pos="241300" algn="l"/>
              </a:tabLst>
            </a:pPr>
            <a:r>
              <a:rPr lang="en-US" sz="2000" dirty="0">
                <a:latin typeface="Arial"/>
                <a:cs typeface="Arial"/>
              </a:rPr>
              <a:t>Dedicated</a:t>
            </a:r>
            <a:r>
              <a:rPr lang="en-US" sz="2000" spc="-40" dirty="0">
                <a:latin typeface="Arial"/>
                <a:cs typeface="Arial"/>
              </a:rPr>
              <a:t> </a:t>
            </a:r>
            <a:r>
              <a:rPr lang="en-US" sz="2000" dirty="0">
                <a:latin typeface="Arial"/>
                <a:cs typeface="Arial"/>
              </a:rPr>
              <a:t>Short-Range</a:t>
            </a:r>
          </a:p>
          <a:p>
            <a:pPr marL="241300">
              <a:lnSpc>
                <a:spcPts val="2280"/>
              </a:lnSpc>
            </a:pPr>
            <a:r>
              <a:rPr lang="en-US" sz="2000" dirty="0">
                <a:latin typeface="Arial"/>
                <a:cs typeface="Arial"/>
              </a:rPr>
              <a:t>Communications-Based</a:t>
            </a:r>
            <a:r>
              <a:rPr lang="en-US" sz="2000" spc="-50" dirty="0">
                <a:latin typeface="Arial"/>
                <a:cs typeface="Arial"/>
              </a:rPr>
              <a:t> </a:t>
            </a:r>
            <a:r>
              <a:rPr lang="en-US" sz="2000" dirty="0">
                <a:latin typeface="Arial"/>
                <a:cs typeface="Arial"/>
              </a:rPr>
              <a:t>Receiver</a:t>
            </a:r>
          </a:p>
          <a:p>
            <a:pPr marL="241300" indent="-228600">
              <a:lnSpc>
                <a:spcPct val="100000"/>
              </a:lnSpc>
              <a:spcBef>
                <a:spcPts val="770"/>
              </a:spcBef>
              <a:buClr>
                <a:srgbClr val="359DD6"/>
              </a:buClr>
              <a:buChar char="•"/>
              <a:tabLst>
                <a:tab pos="240665" algn="l"/>
                <a:tab pos="241300" algn="l"/>
              </a:tabLst>
            </a:pPr>
            <a:r>
              <a:rPr lang="en-US" sz="2000" dirty="0">
                <a:latin typeface="Arial"/>
                <a:cs typeface="Arial"/>
              </a:rPr>
              <a:t>USB</a:t>
            </a:r>
            <a:r>
              <a:rPr lang="en-US" sz="2000" spc="-5" dirty="0">
                <a:latin typeface="Arial"/>
                <a:cs typeface="Arial"/>
              </a:rPr>
              <a:t> </a:t>
            </a:r>
            <a:r>
              <a:rPr lang="en-US" sz="2000" dirty="0">
                <a:latin typeface="Arial"/>
                <a:cs typeface="Arial"/>
              </a:rPr>
              <a:t>Ports</a:t>
            </a:r>
          </a:p>
          <a:p>
            <a:pPr marL="241300" indent="-228600">
              <a:lnSpc>
                <a:spcPct val="100000"/>
              </a:lnSpc>
              <a:spcBef>
                <a:spcPts val="760"/>
              </a:spcBef>
              <a:buClr>
                <a:srgbClr val="359DD6"/>
              </a:buClr>
              <a:buChar char="•"/>
              <a:tabLst>
                <a:tab pos="240665" algn="l"/>
                <a:tab pos="241300" algn="l"/>
              </a:tabLst>
            </a:pPr>
            <a:r>
              <a:rPr lang="en-US" sz="2000" dirty="0">
                <a:latin typeface="Arial"/>
                <a:cs typeface="Arial"/>
              </a:rPr>
              <a:t>Passive Keyless Entry/ Remote</a:t>
            </a:r>
            <a:r>
              <a:rPr lang="en-US" sz="2000" spc="-125" dirty="0">
                <a:latin typeface="Arial"/>
                <a:cs typeface="Arial"/>
              </a:rPr>
              <a:t> </a:t>
            </a:r>
            <a:r>
              <a:rPr lang="en-US" sz="2000" dirty="0">
                <a:latin typeface="Arial"/>
                <a:cs typeface="Arial"/>
              </a:rPr>
              <a:t>Key</a:t>
            </a:r>
          </a:p>
          <a:p>
            <a:pPr marL="241300" indent="-228600">
              <a:lnSpc>
                <a:spcPct val="100000"/>
              </a:lnSpc>
              <a:spcBef>
                <a:spcPts val="755"/>
              </a:spcBef>
              <a:buClr>
                <a:srgbClr val="359DD6"/>
              </a:buClr>
              <a:buChar char="•"/>
              <a:tabLst>
                <a:tab pos="240665" algn="l"/>
                <a:tab pos="241300" algn="l"/>
              </a:tabLst>
            </a:pPr>
            <a:r>
              <a:rPr lang="en-US" sz="2000" dirty="0">
                <a:latin typeface="Arial"/>
                <a:cs typeface="Arial"/>
              </a:rPr>
              <a:t>Remote Link </a:t>
            </a:r>
            <a:r>
              <a:rPr lang="en-US" sz="2000" spc="-30" dirty="0">
                <a:latin typeface="Arial"/>
                <a:cs typeface="Arial"/>
              </a:rPr>
              <a:t>Type</a:t>
            </a:r>
            <a:r>
              <a:rPr lang="en-US" sz="2000" spc="-210" dirty="0">
                <a:latin typeface="Arial"/>
                <a:cs typeface="Arial"/>
              </a:rPr>
              <a:t> </a:t>
            </a:r>
            <a:r>
              <a:rPr lang="en-US" sz="2000" dirty="0">
                <a:latin typeface="Arial"/>
                <a:cs typeface="Arial"/>
              </a:rPr>
              <a:t>App</a:t>
            </a:r>
          </a:p>
          <a:p>
            <a:pPr marL="241300" marR="5080" indent="-229235">
              <a:lnSpc>
                <a:spcPct val="90000"/>
              </a:lnSpc>
              <a:spcBef>
                <a:spcPts val="340"/>
              </a:spcBef>
              <a:buClr>
                <a:srgbClr val="359DD6"/>
              </a:buClr>
              <a:buFont typeface="Arial"/>
              <a:buChar char="•"/>
              <a:tabLst>
                <a:tab pos="241300" algn="l"/>
                <a:tab pos="241935" algn="l"/>
                <a:tab pos="3257550" algn="l"/>
              </a:tabLst>
            </a:pPr>
            <a:r>
              <a:rPr lang="en-US" sz="1200" b="1" dirty="0">
                <a:latin typeface="Arial"/>
                <a:cs typeface="Arial"/>
              </a:rPr>
              <a:t>Electronic Control Units (ECUs) </a:t>
            </a:r>
            <a:r>
              <a:rPr lang="en-US" sz="1200" dirty="0">
                <a:latin typeface="Arial"/>
                <a:cs typeface="Arial"/>
              </a:rPr>
              <a:t>– ECUs are embedded systems that control one or</a:t>
            </a:r>
            <a:r>
              <a:rPr lang="en-US" sz="1200" spc="-229" dirty="0">
                <a:latin typeface="Arial"/>
                <a:cs typeface="Arial"/>
              </a:rPr>
              <a:t> </a:t>
            </a:r>
            <a:r>
              <a:rPr lang="en-US" sz="1200" dirty="0">
                <a:latin typeface="Arial"/>
                <a:cs typeface="Arial"/>
              </a:rPr>
              <a:t>more  electrical systems or subsystems within a vehicle and are connected </a:t>
            </a:r>
            <a:r>
              <a:rPr lang="en-US" sz="1200" spc="-5" dirty="0">
                <a:latin typeface="Arial"/>
                <a:cs typeface="Arial"/>
              </a:rPr>
              <a:t>via </a:t>
            </a:r>
            <a:r>
              <a:rPr lang="en-US" sz="1200" dirty="0">
                <a:latin typeface="Arial"/>
                <a:cs typeface="Arial"/>
              </a:rPr>
              <a:t>an internal  network. They control systems like </a:t>
            </a:r>
            <a:r>
              <a:rPr lang="en-US" sz="1200" spc="-5" dirty="0">
                <a:latin typeface="Arial"/>
                <a:cs typeface="Arial"/>
              </a:rPr>
              <a:t>the </a:t>
            </a:r>
            <a:r>
              <a:rPr lang="en-US" sz="1200" dirty="0">
                <a:latin typeface="Arial"/>
                <a:cs typeface="Arial"/>
              </a:rPr>
              <a:t>engine and transmission, steering and brakes,  infotainment,</a:t>
            </a:r>
            <a:r>
              <a:rPr lang="en-US" sz="1200" spc="-35" dirty="0">
                <a:latin typeface="Arial"/>
                <a:cs typeface="Arial"/>
              </a:rPr>
              <a:t> </a:t>
            </a:r>
            <a:r>
              <a:rPr lang="en-US" sz="1200" dirty="0">
                <a:latin typeface="Arial"/>
                <a:cs typeface="Arial"/>
              </a:rPr>
              <a:t>lighting, etc.	Risks arise when access to ECUs (usually peripheral ECUs like  an infotainment system) are breached and malicious actors are able to access certain  </a:t>
            </a:r>
            <a:r>
              <a:rPr lang="en-US" sz="1200" spc="5" dirty="0">
                <a:latin typeface="Arial"/>
                <a:cs typeface="Arial"/>
              </a:rPr>
              <a:t>ECUs </a:t>
            </a:r>
            <a:r>
              <a:rPr lang="en-US" sz="1200" dirty="0">
                <a:latin typeface="Arial"/>
                <a:cs typeface="Arial"/>
              </a:rPr>
              <a:t>or the whole network. </a:t>
            </a:r>
            <a:r>
              <a:rPr lang="en-US" sz="1200" spc="-15" dirty="0">
                <a:latin typeface="Arial"/>
                <a:cs typeface="Arial"/>
              </a:rPr>
              <a:t>Vehicles </a:t>
            </a:r>
            <a:r>
              <a:rPr lang="en-US" sz="1200" dirty="0">
                <a:latin typeface="Arial"/>
                <a:cs typeface="Arial"/>
              </a:rPr>
              <a:t>today have up to 100 ECUs</a:t>
            </a:r>
            <a:r>
              <a:rPr lang="en-US" sz="1200" spc="-185" dirty="0">
                <a:latin typeface="Arial"/>
                <a:cs typeface="Arial"/>
              </a:rPr>
              <a:t> </a:t>
            </a:r>
            <a:r>
              <a:rPr lang="en-US" sz="1200" dirty="0">
                <a:latin typeface="Arial"/>
                <a:cs typeface="Arial"/>
              </a:rPr>
              <a:t>onboard.</a:t>
            </a:r>
          </a:p>
          <a:p>
            <a:pPr>
              <a:lnSpc>
                <a:spcPct val="100000"/>
              </a:lnSpc>
              <a:spcBef>
                <a:spcPts val="15"/>
              </a:spcBef>
              <a:buClr>
                <a:srgbClr val="359DD6"/>
              </a:buClr>
              <a:buFont typeface="Arial"/>
              <a:buChar char="•"/>
            </a:pPr>
            <a:endParaRPr lang="en-US" sz="1200" dirty="0">
              <a:latin typeface="Arial"/>
              <a:cs typeface="Arial"/>
            </a:endParaRPr>
          </a:p>
          <a:p>
            <a:pPr marL="241300" marR="55880" indent="-229235">
              <a:lnSpc>
                <a:spcPct val="90000"/>
              </a:lnSpc>
              <a:buClr>
                <a:srgbClr val="359DD6"/>
              </a:buClr>
              <a:buFont typeface="Arial"/>
              <a:buChar char="•"/>
              <a:tabLst>
                <a:tab pos="241300" algn="l"/>
                <a:tab pos="241935" algn="l"/>
                <a:tab pos="2059305" algn="l"/>
                <a:tab pos="3182620" algn="l"/>
              </a:tabLst>
            </a:pPr>
            <a:r>
              <a:rPr lang="en-US" sz="1200" b="1" spc="5" dirty="0">
                <a:latin typeface="Arial"/>
                <a:cs typeface="Arial"/>
              </a:rPr>
              <a:t>OBD </a:t>
            </a:r>
            <a:r>
              <a:rPr lang="en-US" sz="1200" b="1" dirty="0">
                <a:latin typeface="Arial"/>
                <a:cs typeface="Arial"/>
              </a:rPr>
              <a:t>II Diagnostic Port – </a:t>
            </a:r>
            <a:r>
              <a:rPr lang="en-US" sz="1200" dirty="0">
                <a:latin typeface="Arial"/>
                <a:cs typeface="Arial"/>
              </a:rPr>
              <a:t>Every car manufactured </a:t>
            </a:r>
            <a:r>
              <a:rPr lang="en-US" sz="1200" spc="-5" dirty="0">
                <a:latin typeface="Arial"/>
                <a:cs typeface="Arial"/>
              </a:rPr>
              <a:t>after </a:t>
            </a:r>
            <a:r>
              <a:rPr lang="en-US" sz="1200" dirty="0">
                <a:latin typeface="Arial"/>
                <a:cs typeface="Arial"/>
              </a:rPr>
              <a:t>1996 and sold in the U.S. must  have an OBD</a:t>
            </a:r>
            <a:r>
              <a:rPr lang="en-US" sz="1200" spc="-10" dirty="0">
                <a:latin typeface="Arial"/>
                <a:cs typeface="Arial"/>
              </a:rPr>
              <a:t> </a:t>
            </a:r>
            <a:r>
              <a:rPr lang="en-US" sz="1200" dirty="0">
                <a:latin typeface="Arial"/>
                <a:cs typeface="Arial"/>
              </a:rPr>
              <a:t>II</a:t>
            </a:r>
            <a:r>
              <a:rPr lang="en-US" sz="1200" spc="-20" dirty="0">
                <a:latin typeface="Arial"/>
                <a:cs typeface="Arial"/>
              </a:rPr>
              <a:t> </a:t>
            </a:r>
            <a:r>
              <a:rPr lang="en-US" sz="1200" dirty="0">
                <a:latin typeface="Arial"/>
                <a:cs typeface="Arial"/>
              </a:rPr>
              <a:t>installed.	The port was originally mandated to permit monitoring of  emissions,</a:t>
            </a:r>
            <a:r>
              <a:rPr lang="en-US" sz="1200" spc="-20" dirty="0">
                <a:latin typeface="Arial"/>
                <a:cs typeface="Arial"/>
              </a:rPr>
              <a:t> </a:t>
            </a:r>
            <a:r>
              <a:rPr lang="en-US" sz="1200" dirty="0">
                <a:latin typeface="Arial"/>
                <a:cs typeface="Arial"/>
              </a:rPr>
              <a:t>etc.	</a:t>
            </a:r>
            <a:r>
              <a:rPr lang="en-US" sz="1200" spc="-5" dirty="0">
                <a:latin typeface="Arial"/>
                <a:cs typeface="Arial"/>
              </a:rPr>
              <a:t>It </a:t>
            </a:r>
            <a:r>
              <a:rPr lang="en-US" sz="1200" dirty="0">
                <a:latin typeface="Arial"/>
                <a:cs typeface="Arial"/>
              </a:rPr>
              <a:t>is increasingly used to facilitate non-diagnostic features like enabling </a:t>
            </a:r>
            <a:r>
              <a:rPr lang="en-US" sz="1200" spc="5" dirty="0">
                <a:latin typeface="Arial"/>
                <a:cs typeface="Arial"/>
              </a:rPr>
              <a:t>Wi-  </a:t>
            </a:r>
            <a:r>
              <a:rPr lang="en-US" sz="1200" dirty="0">
                <a:latin typeface="Arial"/>
                <a:cs typeface="Arial"/>
              </a:rPr>
              <a:t>Fi, </a:t>
            </a:r>
            <a:r>
              <a:rPr lang="en-US" sz="1200" spc="-5" dirty="0">
                <a:latin typeface="Arial"/>
                <a:cs typeface="Arial"/>
              </a:rPr>
              <a:t>or enabling an insurance </a:t>
            </a:r>
            <a:r>
              <a:rPr lang="en-US" sz="1200" dirty="0">
                <a:latin typeface="Arial"/>
                <a:cs typeface="Arial"/>
              </a:rPr>
              <a:t>company to track usage through </a:t>
            </a:r>
            <a:r>
              <a:rPr lang="en-US" sz="1200" spc="-5" dirty="0">
                <a:latin typeface="Arial"/>
                <a:cs typeface="Arial"/>
              </a:rPr>
              <a:t>attachment of </a:t>
            </a:r>
            <a:r>
              <a:rPr lang="en-US" sz="1200" dirty="0">
                <a:latin typeface="Arial"/>
                <a:cs typeface="Arial"/>
              </a:rPr>
              <a:t>a “dongle” to  the port. These ports can provide a means of access for attackers </a:t>
            </a:r>
            <a:r>
              <a:rPr lang="en-US" sz="1200" spc="-5" dirty="0">
                <a:latin typeface="Arial"/>
                <a:cs typeface="Arial"/>
              </a:rPr>
              <a:t>into </a:t>
            </a:r>
            <a:r>
              <a:rPr lang="en-US" sz="1200" dirty="0">
                <a:latin typeface="Arial"/>
                <a:cs typeface="Arial"/>
              </a:rPr>
              <a:t>an otherwise</a:t>
            </a:r>
            <a:r>
              <a:rPr lang="en-US" sz="1200" spc="-280" dirty="0">
                <a:latin typeface="Arial"/>
                <a:cs typeface="Arial"/>
              </a:rPr>
              <a:t> </a:t>
            </a:r>
            <a:r>
              <a:rPr lang="en-US" sz="1200" dirty="0">
                <a:latin typeface="Arial"/>
                <a:cs typeface="Arial"/>
              </a:rPr>
              <a:t>secure  system.</a:t>
            </a:r>
          </a:p>
          <a:p>
            <a:pPr>
              <a:lnSpc>
                <a:spcPct val="100000"/>
              </a:lnSpc>
              <a:spcBef>
                <a:spcPts val="25"/>
              </a:spcBef>
              <a:buClr>
                <a:srgbClr val="359DD6"/>
              </a:buClr>
              <a:buFont typeface="Arial"/>
              <a:buChar char="•"/>
            </a:pPr>
            <a:endParaRPr lang="en-US" sz="1200" dirty="0">
              <a:latin typeface="Arial"/>
              <a:cs typeface="Arial"/>
            </a:endParaRPr>
          </a:p>
          <a:p>
            <a:pPr marL="241300" marR="137160" indent="-229235">
              <a:lnSpc>
                <a:spcPct val="90000"/>
              </a:lnSpc>
              <a:buClr>
                <a:srgbClr val="359DD6"/>
              </a:buClr>
              <a:buFont typeface="Arial"/>
              <a:buChar char="•"/>
              <a:tabLst>
                <a:tab pos="241300" algn="l"/>
                <a:tab pos="241935" algn="l"/>
              </a:tabLst>
            </a:pPr>
            <a:r>
              <a:rPr lang="en-US" sz="1200" b="1" dirty="0">
                <a:latin typeface="Arial"/>
                <a:cs typeface="Arial"/>
              </a:rPr>
              <a:t>DSRC-Based </a:t>
            </a:r>
            <a:r>
              <a:rPr lang="en-US" sz="1200" b="1" spc="-5" dirty="0">
                <a:latin typeface="Arial"/>
                <a:cs typeface="Arial"/>
              </a:rPr>
              <a:t>Receivers </a:t>
            </a:r>
            <a:r>
              <a:rPr lang="en-US" sz="1200" dirty="0">
                <a:latin typeface="Arial"/>
                <a:cs typeface="Arial"/>
              </a:rPr>
              <a:t>– DSRC is being promoted as a means of encouraging V2V</a:t>
            </a:r>
            <a:r>
              <a:rPr lang="en-US" sz="1200" spc="-120" dirty="0">
                <a:latin typeface="Arial"/>
                <a:cs typeface="Arial"/>
              </a:rPr>
              <a:t> </a:t>
            </a:r>
            <a:r>
              <a:rPr lang="en-US" sz="1200" dirty="0">
                <a:latin typeface="Arial"/>
                <a:cs typeface="Arial"/>
              </a:rPr>
              <a:t>and  </a:t>
            </a:r>
            <a:r>
              <a:rPr lang="en-US" sz="1200" spc="-5" dirty="0">
                <a:latin typeface="Arial"/>
                <a:cs typeface="Arial"/>
              </a:rPr>
              <a:t>vehicle-to-infrastructure </a:t>
            </a:r>
            <a:r>
              <a:rPr lang="en-US" sz="1200" dirty="0">
                <a:latin typeface="Arial"/>
                <a:cs typeface="Arial"/>
              </a:rPr>
              <a:t>(V2I) communications. The short-wave communications can be  subject to </a:t>
            </a:r>
            <a:r>
              <a:rPr lang="en-US" sz="1200" spc="-5" dirty="0">
                <a:latin typeface="Arial"/>
                <a:cs typeface="Arial"/>
              </a:rPr>
              <a:t>spoofing and other </a:t>
            </a:r>
            <a:r>
              <a:rPr lang="en-US" sz="1200" dirty="0">
                <a:latin typeface="Arial"/>
                <a:cs typeface="Arial"/>
              </a:rPr>
              <a:t>attacks. </a:t>
            </a:r>
            <a:r>
              <a:rPr lang="en-US" sz="1200" spc="-5" dirty="0">
                <a:latin typeface="Arial"/>
                <a:cs typeface="Arial"/>
              </a:rPr>
              <a:t>There’s now </a:t>
            </a:r>
            <a:r>
              <a:rPr lang="en-US" sz="1200" dirty="0">
                <a:latin typeface="Arial"/>
                <a:cs typeface="Arial"/>
              </a:rPr>
              <a:t>a </a:t>
            </a:r>
            <a:r>
              <a:rPr lang="en-US" sz="1200" spc="-5" dirty="0">
                <a:latin typeface="Arial"/>
                <a:cs typeface="Arial"/>
              </a:rPr>
              <a:t>push </a:t>
            </a:r>
            <a:r>
              <a:rPr lang="en-US" sz="1200" dirty="0">
                <a:latin typeface="Arial"/>
                <a:cs typeface="Arial"/>
              </a:rPr>
              <a:t>to move to more </a:t>
            </a:r>
            <a:r>
              <a:rPr lang="en-US" sz="1200" spc="-5" dirty="0">
                <a:latin typeface="Arial"/>
                <a:cs typeface="Arial"/>
              </a:rPr>
              <a:t>advanced </a:t>
            </a:r>
            <a:r>
              <a:rPr lang="en-US" sz="1200" spc="5" dirty="0">
                <a:latin typeface="Arial"/>
                <a:cs typeface="Arial"/>
              </a:rPr>
              <a:t>5G-  </a:t>
            </a:r>
            <a:r>
              <a:rPr lang="en-US" sz="1200" dirty="0">
                <a:latin typeface="Arial"/>
                <a:cs typeface="Arial"/>
              </a:rPr>
              <a:t>based</a:t>
            </a:r>
            <a:r>
              <a:rPr lang="en-US" sz="1200" spc="-30" dirty="0">
                <a:latin typeface="Arial"/>
                <a:cs typeface="Arial"/>
              </a:rPr>
              <a:t> </a:t>
            </a:r>
            <a:r>
              <a:rPr lang="en-US" sz="1200" dirty="0">
                <a:latin typeface="Arial"/>
                <a:cs typeface="Arial"/>
              </a:rPr>
              <a:t>communications.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497690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 standardized interface for accessing security services A secure and dependable runtime environment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secure software platform based on virtualization that serves as single Point of Access to vehicle networks</a:t>
            </a:r>
          </a:p>
          <a:p>
            <a:endParaRPr lang="en-US" dirty="0"/>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381468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 system will train every CAN packets and mark them with binary label information and extract features, then utilize DNN structure to train the features with weight parameters. In the detection phase, the same CAN features will be extracted, and the DNN structure computes with the trained parameters will help make the final decision. </a:t>
            </a:r>
          </a:p>
          <a:p>
            <a:r>
              <a:rPr lang="en-US" dirty="0"/>
              <a:t>After introducing DNN structure which can provide the probability of intrusion, the IDS can help discriminate secure and insecure packets and finally identify malicious attacks.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firewall like OVERSEE can prevent attackers from gaining access to vehicle interval network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A straightforward application of anomaly detection for automotive security.</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4230640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to note: </a:t>
            </a:r>
          </a:p>
          <a:p>
            <a:pPr lvl="1"/>
            <a:r>
              <a:rPr lang="en-US" dirty="0"/>
              <a:t>Build privacy protections into system designs.</a:t>
            </a:r>
          </a:p>
          <a:p>
            <a:pPr lvl="1"/>
            <a:r>
              <a:rPr lang="en-US" dirty="0"/>
              <a:t>Obtain consent when collecting data. </a:t>
            </a:r>
          </a:p>
          <a:p>
            <a:pPr lvl="1"/>
            <a:r>
              <a:rPr lang="en-US" dirty="0"/>
              <a:t>Recognize that children pose special risks. </a:t>
            </a:r>
          </a:p>
          <a:p>
            <a:pPr lvl="1"/>
            <a:r>
              <a:rPr lang="en-US" dirty="0"/>
              <a:t>Limit collection of sensitive information.</a:t>
            </a:r>
          </a:p>
          <a:p>
            <a:pPr lvl="1"/>
            <a:r>
              <a:rPr lang="en-US" dirty="0"/>
              <a:t>Plan for and be ready to notify consumers in the event of an incident.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309991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Times New Roman" pitchFamily="18" charset="0"/>
                <a:ea typeface="+mn-ea"/>
                <a:cs typeface="+mn-cs"/>
              </a:rPr>
              <a:t>Practical Black-Box Attacks against Machine Learning</a:t>
            </a:r>
          </a:p>
          <a:p>
            <a:r>
              <a:rPr lang="en-US" sz="1200" b="0" i="0" u="none" strike="noStrike" kern="1200" baseline="0" dirty="0">
                <a:solidFill>
                  <a:schemeClr val="tx1"/>
                </a:solidFill>
                <a:latin typeface="Times New Roman" pitchFamily="18" charset="0"/>
                <a:ea typeface="+mn-ea"/>
                <a:cs typeface="+mn-cs"/>
              </a:rPr>
              <a:t>Nicolas </a:t>
            </a:r>
            <a:r>
              <a:rPr lang="en-US" sz="1200" b="0" i="0" u="none" strike="noStrike" kern="1200" baseline="0" dirty="0" err="1">
                <a:solidFill>
                  <a:schemeClr val="tx1"/>
                </a:solidFill>
                <a:latin typeface="Times New Roman" pitchFamily="18" charset="0"/>
                <a:ea typeface="+mn-ea"/>
                <a:cs typeface="+mn-cs"/>
              </a:rPr>
              <a:t>Papernot</a:t>
            </a:r>
            <a:r>
              <a:rPr lang="en-US" sz="1200" b="0" i="0" u="none" strike="noStrike" kern="1200" baseline="0" dirty="0">
                <a:solidFill>
                  <a:schemeClr val="tx1"/>
                </a:solidFill>
                <a:latin typeface="Times New Roman" pitchFamily="18" charset="0"/>
                <a:ea typeface="+mn-ea"/>
                <a:cs typeface="+mn-cs"/>
              </a:rPr>
              <a:t> 2017</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Maximum Resilience of Artificial Neural Networks </a:t>
            </a:r>
            <a:r>
              <a:rPr lang="en-US" dirty="0" err="1"/>
              <a:t>Chih</a:t>
            </a:r>
            <a:r>
              <a:rPr lang="en-US" dirty="0"/>
              <a:t>-Hong Cheng, Georg </a:t>
            </a:r>
            <a:r>
              <a:rPr lang="en-US" dirty="0" err="1"/>
              <a:t>N¨uhrenberg</a:t>
            </a:r>
            <a:r>
              <a:rPr lang="en-US" dirty="0"/>
              <a:t>, and Harald </a:t>
            </a:r>
            <a:r>
              <a:rPr lang="en-US" dirty="0" err="1"/>
              <a:t>Ruess</a:t>
            </a:r>
            <a:r>
              <a:rPr lang="en-US" dirty="0"/>
              <a:t> </a:t>
            </a:r>
            <a:r>
              <a:rPr lang="en-US" sz="1200" kern="0" dirty="0"/>
              <a:t>Recent work on formal verification of DNN models with SMT or MILP [Cheng et al 2017][Katz et al 2017]… </a:t>
            </a:r>
            <a:r>
              <a:rPr lang="en-US" dirty="0"/>
              <a:t>Achieved by poisoning the training set, or evasion after training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0" dirty="0"/>
          </a:p>
          <a:p>
            <a:r>
              <a:rPr lang="en-US" dirty="0"/>
              <a:t>[</a:t>
            </a:r>
            <a:r>
              <a:rPr lang="en-US" dirty="0" err="1"/>
              <a:t>Papernot</a:t>
            </a:r>
            <a:r>
              <a:rPr lang="en-US" dirty="0"/>
              <a:t> et al 2017] </a:t>
            </a:r>
          </a:p>
        </p:txBody>
      </p:sp>
      <p:sp>
        <p:nvSpPr>
          <p:cNvPr id="4" name="Slide Number Placeholder 3"/>
          <p:cNvSpPr>
            <a:spLocks noGrp="1"/>
          </p:cNvSpPr>
          <p:nvPr>
            <p:ph type="sldNum" sz="quarter" idx="10"/>
          </p:nvPr>
        </p:nvSpPr>
        <p:spPr/>
        <p:txBody>
          <a:bodyPr/>
          <a:lstStyle/>
          <a:p>
            <a:pPr>
              <a:defRPr/>
            </a:pPr>
            <a:fld id="{16BD802A-DA38-4D5C-B777-E7561C326DAF}" type="slidenum">
              <a:rPr lang="en-US" altLang="zh-CN" smtClean="0"/>
              <a:pPr>
                <a:defRPr/>
              </a:pPr>
              <a:t>10</a:t>
            </a:fld>
            <a:endParaRPr lang="en-US" altLang="zh-CN"/>
          </a:p>
        </p:txBody>
      </p:sp>
    </p:spTree>
    <p:extLst>
      <p:ext uri="{BB962C8B-B14F-4D97-AF65-F5344CB8AC3E}">
        <p14:creationId xmlns:p14="http://schemas.microsoft.com/office/powerpoint/2010/main" val="4273626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https://nanonets.com/blog/optical-flow/</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2166894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sv-SE" dirty="0"/>
              <a:t>From UC Irvine, 2019.</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90835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C-JxNHKqgtk&amp;feature=youtu.b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time_continue=85&amp;v=1cSw4fXYqWI&amp;feature=emb_log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FV-oH1aIdAI"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LX Introduction to Machine Learning</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DNN’s Lack of Robustness</a:t>
            </a:r>
          </a:p>
        </p:txBody>
      </p:sp>
      <p:sp>
        <p:nvSpPr>
          <p:cNvPr id="3" name="Content Placeholder 2"/>
          <p:cNvSpPr>
            <a:spLocks noGrp="1"/>
          </p:cNvSpPr>
          <p:nvPr>
            <p:ph idx="1"/>
          </p:nvPr>
        </p:nvSpPr>
        <p:spPr>
          <a:xfrm>
            <a:off x="250824" y="1343024"/>
            <a:ext cx="8893175" cy="2705741"/>
          </a:xfrm>
        </p:spPr>
        <p:txBody>
          <a:bodyPr>
            <a:normAutofit fontScale="77500" lnSpcReduction="20000"/>
          </a:bodyPr>
          <a:lstStyle/>
          <a:p>
            <a:r>
              <a:rPr lang="en-US" dirty="0"/>
              <a:t>DNNs are known to be unpredictable and unreliable.</a:t>
            </a:r>
          </a:p>
          <a:p>
            <a:pPr lvl="1"/>
            <a:r>
              <a:rPr lang="en-US" dirty="0"/>
              <a:t>Simpler ML algorithms, e.g., decision trees, can be fully-verified</a:t>
            </a:r>
          </a:p>
          <a:p>
            <a:r>
              <a:rPr lang="en-US" dirty="0"/>
              <a:t>Adversarial example: an input that is a slight perturbation of another input causes the classifier to give wrong output.</a:t>
            </a:r>
          </a:p>
          <a:p>
            <a:pPr lvl="1"/>
            <a:r>
              <a:rPr lang="en-US" dirty="0"/>
              <a:t>e.g., A “STOP” sign with some stickers on it is misclassified as a “Speed Limit” sign.</a:t>
            </a:r>
          </a:p>
          <a:p>
            <a:pPr lvl="1"/>
            <a:endParaRPr lang="en-US" dirty="0"/>
          </a:p>
        </p:txBody>
      </p:sp>
      <p:grpSp>
        <p:nvGrpSpPr>
          <p:cNvPr id="10" name="Group 9">
            <a:extLst>
              <a:ext uri="{FF2B5EF4-FFF2-40B4-BE49-F238E27FC236}">
                <a16:creationId xmlns:a16="http://schemas.microsoft.com/office/drawing/2014/main" id="{E7EB297C-2794-4664-8FDD-04D9618F8091}"/>
              </a:ext>
            </a:extLst>
          </p:cNvPr>
          <p:cNvGrpSpPr/>
          <p:nvPr/>
        </p:nvGrpSpPr>
        <p:grpSpPr>
          <a:xfrm>
            <a:off x="476250" y="4091274"/>
            <a:ext cx="5102440" cy="2070607"/>
            <a:chOff x="1549354" y="3193846"/>
            <a:chExt cx="6619077" cy="2653418"/>
          </a:xfrm>
        </p:grpSpPr>
        <p:pic>
          <p:nvPicPr>
            <p:cNvPr id="11" name="Picture 4" descr="“neural network”的图片搜索结果">
              <a:extLst>
                <a:ext uri="{FF2B5EF4-FFF2-40B4-BE49-F238E27FC236}">
                  <a16:creationId xmlns:a16="http://schemas.microsoft.com/office/drawing/2014/main" id="{C4304A4A-8597-4AD2-A7AC-2CB30054F4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9633" y="3193846"/>
              <a:ext cx="3873991" cy="26534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âcat cartoonâçå¾çæç´¢ç»æ">
              <a:extLst>
                <a:ext uri="{FF2B5EF4-FFF2-40B4-BE49-F238E27FC236}">
                  <a16:creationId xmlns:a16="http://schemas.microsoft.com/office/drawing/2014/main" id="{1466FF71-3AE2-48C5-B678-BA06E2620D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9354" y="3844246"/>
              <a:ext cx="1242122" cy="1352618"/>
            </a:xfrm>
            <a:prstGeom prst="rect">
              <a:avLst/>
            </a:prstGeom>
            <a:noFill/>
            <a:extLst>
              <a:ext uri="{909E8E84-426E-40DD-AFC4-6F175D3DCCD1}">
                <a14:hiddenFill xmlns:a14="http://schemas.microsoft.com/office/drawing/2010/main">
                  <a:solidFill>
                    <a:srgbClr val="FFFFFF"/>
                  </a:solidFill>
                </a14:hiddenFill>
              </a:ext>
            </a:extLst>
          </p:spPr>
        </p:pic>
        <p:sp>
          <p:nvSpPr>
            <p:cNvPr id="13" name="Speech Bubble: Oval 12">
              <a:extLst>
                <a:ext uri="{FF2B5EF4-FFF2-40B4-BE49-F238E27FC236}">
                  <a16:creationId xmlns:a16="http://schemas.microsoft.com/office/drawing/2014/main" id="{38A600DF-C496-424E-970F-2B9E6467D809}"/>
                </a:ext>
              </a:extLst>
            </p:cNvPr>
            <p:cNvSpPr/>
            <p:nvPr/>
          </p:nvSpPr>
          <p:spPr>
            <a:xfrm>
              <a:off x="6479366" y="3554628"/>
              <a:ext cx="1689065" cy="855618"/>
            </a:xfrm>
            <a:prstGeom prst="wedgeEllipseCallout">
              <a:avLst>
                <a:gd name="adj1" fmla="val -46533"/>
                <a:gd name="adj2" fmla="val 4982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tx1"/>
                  </a:solidFill>
                </a:rPr>
                <a:t>It’s a DOG!</a:t>
              </a:r>
              <a:endParaRPr lang="en-SE" sz="1400" dirty="0">
                <a:solidFill>
                  <a:schemeClr val="tx1"/>
                </a:solidFill>
              </a:endParaRPr>
            </a:p>
          </p:txBody>
        </p:sp>
      </p:grpSp>
      <p:sp>
        <p:nvSpPr>
          <p:cNvPr id="14" name="Slide Number Placeholder 3">
            <a:extLst>
              <a:ext uri="{FF2B5EF4-FFF2-40B4-BE49-F238E27FC236}">
                <a16:creationId xmlns:a16="http://schemas.microsoft.com/office/drawing/2014/main" id="{BF9F8384-11AC-4D87-BA9E-B384649CB76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pic>
        <p:nvPicPr>
          <p:cNvPr id="15" name="Picture 14">
            <a:extLst>
              <a:ext uri="{FF2B5EF4-FFF2-40B4-BE49-F238E27FC236}">
                <a16:creationId xmlns:a16="http://schemas.microsoft.com/office/drawing/2014/main" id="{00C8172E-9574-46E2-83BC-0F116E5DB5C8}"/>
              </a:ext>
            </a:extLst>
          </p:cNvPr>
          <p:cNvPicPr>
            <a:picLocks noChangeAspect="1"/>
          </p:cNvPicPr>
          <p:nvPr/>
        </p:nvPicPr>
        <p:blipFill>
          <a:blip r:embed="rId5"/>
          <a:stretch>
            <a:fillRect/>
          </a:stretch>
        </p:blipFill>
        <p:spPr>
          <a:xfrm>
            <a:off x="5868144" y="3800243"/>
            <a:ext cx="2399137" cy="2405746"/>
          </a:xfrm>
          <a:prstGeom prst="rect">
            <a:avLst/>
          </a:prstGeom>
        </p:spPr>
      </p:pic>
    </p:spTree>
    <p:extLst>
      <p:ext uri="{BB962C8B-B14F-4D97-AF65-F5344CB8AC3E}">
        <p14:creationId xmlns:p14="http://schemas.microsoft.com/office/powerpoint/2010/main" val="3888830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BF543-F986-4591-A105-E48AF5037E95}"/>
              </a:ext>
            </a:extLst>
          </p:cNvPr>
          <p:cNvSpPr>
            <a:spLocks noGrp="1"/>
          </p:cNvSpPr>
          <p:nvPr>
            <p:ph type="title"/>
          </p:nvPr>
        </p:nvSpPr>
        <p:spPr/>
        <p:txBody>
          <a:bodyPr>
            <a:normAutofit fontScale="90000"/>
          </a:bodyPr>
          <a:lstStyle/>
          <a:p>
            <a:r>
              <a:rPr lang="en-US" dirty="0" err="1"/>
              <a:t>MobilBye</a:t>
            </a:r>
            <a:r>
              <a:rPr lang="en-US" dirty="0"/>
              <a:t>: Attacking ADAS with Camera Spoofing</a:t>
            </a:r>
            <a:endParaRPr lang="en-SE" dirty="0"/>
          </a:p>
        </p:txBody>
      </p:sp>
      <p:sp>
        <p:nvSpPr>
          <p:cNvPr id="3" name="Content Placeholder 2">
            <a:extLst>
              <a:ext uri="{FF2B5EF4-FFF2-40B4-BE49-F238E27FC236}">
                <a16:creationId xmlns:a16="http://schemas.microsoft.com/office/drawing/2014/main" id="{6A1D0407-644B-41F2-953D-F7A2D60098D5}"/>
              </a:ext>
            </a:extLst>
          </p:cNvPr>
          <p:cNvSpPr>
            <a:spLocks noGrp="1"/>
          </p:cNvSpPr>
          <p:nvPr>
            <p:ph idx="1"/>
          </p:nvPr>
        </p:nvSpPr>
        <p:spPr>
          <a:xfrm>
            <a:off x="457200" y="1295400"/>
            <a:ext cx="8229600" cy="5287962"/>
          </a:xfrm>
        </p:spPr>
        <p:txBody>
          <a:bodyPr>
            <a:normAutofit fontScale="85000" lnSpcReduction="20000"/>
          </a:bodyPr>
          <a:lstStyle/>
          <a:p>
            <a:r>
              <a:rPr lang="en-US" dirty="0"/>
              <a:t>From Ben Gurion University, 2019.</a:t>
            </a:r>
          </a:p>
          <a:p>
            <a:r>
              <a:rPr lang="en-US" dirty="0"/>
              <a:t>“We injected spoofed traffic signs into Mobileye to assess the influence of environmental changes (e.g., changes in color, shape, projection speed, diameter and ambient light) on the outcome of an attack.”</a:t>
            </a:r>
          </a:p>
          <a:p>
            <a:r>
              <a:rPr lang="en-US" dirty="0"/>
              <a:t>“We used a drone to carry a portable projector which projected the spoofed traffic sign on a driving car. Our experiments show that it is possible to fool Mobileye so that it interprets the drone carried spoofed traffic sign as a real traffic sign.” </a:t>
            </a:r>
          </a:p>
          <a:p>
            <a:r>
              <a:rPr lang="en-US" dirty="0" err="1"/>
              <a:t>MobilBye</a:t>
            </a:r>
            <a:endParaRPr lang="en-US" dirty="0"/>
          </a:p>
          <a:p>
            <a:pPr lvl="1"/>
            <a:r>
              <a:rPr lang="en-US" dirty="0">
                <a:hlinkClick r:id="rId2"/>
              </a:rPr>
              <a:t>https://www.youtube.com/watch?v=C-JxNHKqgtk&amp;feature=youtu.be</a:t>
            </a:r>
            <a:endParaRPr lang="en-SE" dirty="0"/>
          </a:p>
        </p:txBody>
      </p:sp>
      <p:sp>
        <p:nvSpPr>
          <p:cNvPr id="4" name="Slide Number Placeholder 3">
            <a:extLst>
              <a:ext uri="{FF2B5EF4-FFF2-40B4-BE49-F238E27FC236}">
                <a16:creationId xmlns:a16="http://schemas.microsoft.com/office/drawing/2014/main" id="{E4449755-9C2F-4E62-9329-D990AC297B4E}"/>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Rectangle 5">
            <a:extLst>
              <a:ext uri="{FF2B5EF4-FFF2-40B4-BE49-F238E27FC236}">
                <a16:creationId xmlns:a16="http://schemas.microsoft.com/office/drawing/2014/main" id="{2728D08B-FF5F-4303-96C2-DCE061930413}"/>
              </a:ext>
            </a:extLst>
          </p:cNvPr>
          <p:cNvSpPr/>
          <p:nvPr/>
        </p:nvSpPr>
        <p:spPr>
          <a:xfrm>
            <a:off x="3464966" y="6586255"/>
            <a:ext cx="2214068" cy="246221"/>
          </a:xfrm>
          <a:prstGeom prst="rect">
            <a:avLst/>
          </a:prstGeom>
        </p:spPr>
        <p:txBody>
          <a:bodyPr wrap="none">
            <a:spAutoFit/>
          </a:bodyPr>
          <a:lstStyle/>
          <a:p>
            <a:r>
              <a:rPr lang="en-US" sz="1000" dirty="0"/>
              <a:t>https://www.nassiben.com/mobilbye</a:t>
            </a:r>
            <a:endParaRPr lang="en-SE" sz="1000" dirty="0"/>
          </a:p>
        </p:txBody>
      </p:sp>
    </p:spTree>
    <p:extLst>
      <p:ext uri="{BB962C8B-B14F-4D97-AF65-F5344CB8AC3E}">
        <p14:creationId xmlns:p14="http://schemas.microsoft.com/office/powerpoint/2010/main" val="1356068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p:txBody>
          <a:bodyPr>
            <a:normAutofit fontScale="77500" lnSpcReduction="20000"/>
          </a:bodyPr>
          <a:lstStyle/>
          <a:p>
            <a:r>
              <a:rPr lang="en-US" dirty="0"/>
              <a:t>From Ben Gurion University, 2020.</a:t>
            </a:r>
          </a:p>
          <a:p>
            <a:r>
              <a:rPr lang="en-US" dirty="0"/>
              <a:t>A phantom is a depthless object intended at causing ADASs and autopilot systems to perceive the object and consider it real.</a:t>
            </a:r>
            <a:br>
              <a:rPr lang="en-US" dirty="0"/>
            </a:br>
            <a:r>
              <a:rPr lang="en-US" dirty="0"/>
              <a:t>The object can be an obstacle (e.g., person, car, truck, motorcycle), lane, or road sign.</a:t>
            </a:r>
          </a:p>
          <a:p>
            <a:r>
              <a:rPr lang="en-US" dirty="0"/>
              <a:t>They apply phantom attacks by projecting a phantom via a drone equipped with a portable projector or by presenting a phantom on a hacked digital billboard that faces the Internet and is located near roads.</a:t>
            </a:r>
          </a:p>
          <a:p>
            <a:r>
              <a:rPr lang="en-US" dirty="0"/>
              <a:t>Phantom of the ADAS: Phantom Attacks on Driving Assistance Systems</a:t>
            </a:r>
          </a:p>
          <a:p>
            <a:pPr lvl="1"/>
            <a:r>
              <a:rPr lang="en-US" dirty="0">
                <a:hlinkClick r:id="rId3"/>
              </a:rPr>
              <a:t>https://www.youtube.com/watch?time_continue=85&amp;v=1cSw4fXYqWI&amp;feature=emb_logo</a:t>
            </a:r>
            <a:endParaRPr lang="en-US" dirty="0"/>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spTree>
    <p:extLst>
      <p:ext uri="{BB962C8B-B14F-4D97-AF65-F5344CB8AC3E}">
        <p14:creationId xmlns:p14="http://schemas.microsoft.com/office/powerpoint/2010/main" val="1099469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446A-A9EE-4592-BAE0-9DFDEE8EBB82}"/>
              </a:ext>
            </a:extLst>
          </p:cNvPr>
          <p:cNvSpPr>
            <a:spLocks noGrp="1"/>
          </p:cNvSpPr>
          <p:nvPr>
            <p:ph type="title"/>
          </p:nvPr>
        </p:nvSpPr>
        <p:spPr/>
        <p:txBody>
          <a:bodyPr/>
          <a:lstStyle/>
          <a:p>
            <a:r>
              <a:rPr lang="en-US" dirty="0"/>
              <a:t>Quick Intro to Optical Flow</a:t>
            </a:r>
            <a:endParaRPr lang="en-SE" dirty="0"/>
          </a:p>
        </p:txBody>
      </p:sp>
      <p:sp>
        <p:nvSpPr>
          <p:cNvPr id="3" name="Content Placeholder 2">
            <a:extLst>
              <a:ext uri="{FF2B5EF4-FFF2-40B4-BE49-F238E27FC236}">
                <a16:creationId xmlns:a16="http://schemas.microsoft.com/office/drawing/2014/main" id="{740BE923-F650-4C6D-BE97-4C4F762293BF}"/>
              </a:ext>
            </a:extLst>
          </p:cNvPr>
          <p:cNvSpPr>
            <a:spLocks noGrp="1"/>
          </p:cNvSpPr>
          <p:nvPr>
            <p:ph idx="1"/>
          </p:nvPr>
        </p:nvSpPr>
        <p:spPr>
          <a:xfrm>
            <a:off x="76200" y="1143001"/>
            <a:ext cx="3559696" cy="2862063"/>
          </a:xfrm>
        </p:spPr>
        <p:txBody>
          <a:bodyPr>
            <a:normAutofit fontScale="55000" lnSpcReduction="20000"/>
          </a:bodyPr>
          <a:lstStyle/>
          <a:p>
            <a:r>
              <a:rPr lang="en-US" dirty="0"/>
              <a:t>Optical flow is the motion of objects between consecutive frames of sequence, caused by the relative movement between the object and camera.</a:t>
            </a:r>
          </a:p>
          <a:p>
            <a:r>
              <a:rPr lang="en-US" dirty="0"/>
              <a:t>Classic algorithm: Lucas-</a:t>
            </a:r>
            <a:r>
              <a:rPr lang="en-US" dirty="0" err="1"/>
              <a:t>Kanade</a:t>
            </a:r>
            <a:endParaRPr lang="en-US" dirty="0"/>
          </a:p>
          <a:p>
            <a:r>
              <a:rPr lang="en-US" dirty="0"/>
              <a:t>Modern algorithm: DNN-based</a:t>
            </a:r>
            <a:endParaRPr lang="en-SE" dirty="0"/>
          </a:p>
        </p:txBody>
      </p:sp>
      <p:sp>
        <p:nvSpPr>
          <p:cNvPr id="4" name="Slide Number Placeholder 3">
            <a:extLst>
              <a:ext uri="{FF2B5EF4-FFF2-40B4-BE49-F238E27FC236}">
                <a16:creationId xmlns:a16="http://schemas.microsoft.com/office/drawing/2014/main" id="{DEA73240-3410-4276-80EE-3826B8F8544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2290" name="Picture 2" descr="Left: Sparse Optical Flow ; Right: Dense Optical Flow ">
            <a:extLst>
              <a:ext uri="{FF2B5EF4-FFF2-40B4-BE49-F238E27FC236}">
                <a16:creationId xmlns:a16="http://schemas.microsoft.com/office/drawing/2014/main" id="{9355BF1E-96C2-49DD-812E-C8DDEA54FA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9972" y="3837438"/>
            <a:ext cx="8684515" cy="244613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Optical flow problem">
            <a:extLst>
              <a:ext uri="{FF2B5EF4-FFF2-40B4-BE49-F238E27FC236}">
                <a16:creationId xmlns:a16="http://schemas.microsoft.com/office/drawing/2014/main" id="{ACFC8EA4-453C-4FD9-B7F9-98DD8F5D3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304" y="1295400"/>
            <a:ext cx="5632301" cy="23191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DA571A-F26E-4190-9499-1B8BC990828E}"/>
              </a:ext>
            </a:extLst>
          </p:cNvPr>
          <p:cNvSpPr/>
          <p:nvPr/>
        </p:nvSpPr>
        <p:spPr>
          <a:xfrm>
            <a:off x="1818537" y="6255281"/>
            <a:ext cx="6912767" cy="584775"/>
          </a:xfrm>
          <a:prstGeom prst="rect">
            <a:avLst/>
          </a:prstGeom>
        </p:spPr>
        <p:txBody>
          <a:bodyPr wrap="square">
            <a:spAutoFit/>
          </a:bodyPr>
          <a:lstStyle/>
          <a:p>
            <a:r>
              <a:rPr lang="en-US" sz="1600" dirty="0"/>
              <a:t>Left: Sparse Optical Flow - track a few "feature" pixels; </a:t>
            </a:r>
          </a:p>
          <a:p>
            <a:r>
              <a:rPr lang="en-US" sz="1600" dirty="0"/>
              <a:t>Right: Dense Optical Flow - estimate the flow of all pixels in the image.</a:t>
            </a:r>
            <a:endParaRPr lang="en-SE" sz="1600" dirty="0"/>
          </a:p>
        </p:txBody>
      </p:sp>
    </p:spTree>
    <p:extLst>
      <p:ext uri="{BB962C8B-B14F-4D97-AF65-F5344CB8AC3E}">
        <p14:creationId xmlns:p14="http://schemas.microsoft.com/office/powerpoint/2010/main" val="496213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7A81-15E5-4914-8E63-06321EEB3A24}"/>
              </a:ext>
            </a:extLst>
          </p:cNvPr>
          <p:cNvSpPr>
            <a:spLocks noGrp="1"/>
          </p:cNvSpPr>
          <p:nvPr>
            <p:ph type="title"/>
          </p:nvPr>
        </p:nvSpPr>
        <p:spPr/>
        <p:txBody>
          <a:bodyPr/>
          <a:lstStyle/>
          <a:p>
            <a:r>
              <a:rPr lang="en-US" dirty="0"/>
              <a:t>Attack on Optical Flow</a:t>
            </a:r>
            <a:endParaRPr lang="en-SE" dirty="0"/>
          </a:p>
        </p:txBody>
      </p:sp>
      <p:sp>
        <p:nvSpPr>
          <p:cNvPr id="3" name="Content Placeholder 2">
            <a:extLst>
              <a:ext uri="{FF2B5EF4-FFF2-40B4-BE49-F238E27FC236}">
                <a16:creationId xmlns:a16="http://schemas.microsoft.com/office/drawing/2014/main" id="{C2E8B981-6C99-422D-B4F2-CC02E50748DE}"/>
              </a:ext>
            </a:extLst>
          </p:cNvPr>
          <p:cNvSpPr>
            <a:spLocks noGrp="1"/>
          </p:cNvSpPr>
          <p:nvPr>
            <p:ph idx="1"/>
          </p:nvPr>
        </p:nvSpPr>
        <p:spPr>
          <a:xfrm>
            <a:off x="457200" y="1143000"/>
            <a:ext cx="8229600" cy="2718048"/>
          </a:xfrm>
        </p:spPr>
        <p:txBody>
          <a:bodyPr>
            <a:normAutofit fontScale="55000" lnSpcReduction="20000"/>
          </a:bodyPr>
          <a:lstStyle/>
          <a:p>
            <a:r>
              <a:rPr lang="en-US" dirty="0"/>
              <a:t>From Univ. Tübingen, 2019. </a:t>
            </a:r>
          </a:p>
          <a:p>
            <a:r>
              <a:rPr lang="en-US" dirty="0"/>
              <a:t>Researchers showed that optical flow systems based DNN are vulnerable to adversarial attacks. </a:t>
            </a:r>
          </a:p>
          <a:p>
            <a:pPr lvl="1"/>
            <a:r>
              <a:rPr lang="en-US" dirty="0"/>
              <a:t>The first column shows the optical flow results using an encoder-decoder architecture </a:t>
            </a:r>
            <a:r>
              <a:rPr lang="en-US" dirty="0" err="1"/>
              <a:t>FlowNetC</a:t>
            </a:r>
            <a:r>
              <a:rPr lang="en-US" dirty="0"/>
              <a:t>, a spatial pyramid architecture SpyNet and classical method LDOF. </a:t>
            </a:r>
          </a:p>
          <a:p>
            <a:pPr lvl="1"/>
            <a:r>
              <a:rPr lang="en-US" dirty="0"/>
              <a:t>In the second column, a small circular patch is added to both frames at the same location and orientation (highlighted by the red box for illustration purpose). </a:t>
            </a:r>
          </a:p>
          <a:p>
            <a:pPr lvl="1"/>
            <a:r>
              <a:rPr lang="en-US" dirty="0"/>
              <a:t>SpyNet and LDOF are barely affected by the patch. In contrast, </a:t>
            </a:r>
            <a:r>
              <a:rPr lang="en-US" dirty="0" err="1"/>
              <a:t>FlowNetC</a:t>
            </a:r>
            <a:r>
              <a:rPr lang="en-US" dirty="0"/>
              <a:t> is strongly affected, even in regions far away from the patch.</a:t>
            </a:r>
          </a:p>
          <a:p>
            <a:r>
              <a:rPr lang="en-US" dirty="0"/>
              <a:t>Color patch could throw self-driving vehicles off track</a:t>
            </a:r>
          </a:p>
          <a:p>
            <a:pPr lvl="1"/>
            <a:r>
              <a:rPr lang="en-US" dirty="0">
                <a:hlinkClick r:id="rId2"/>
              </a:rPr>
              <a:t>https://www.youtube.com/watch?v=FV-oH1aIdAI</a:t>
            </a:r>
            <a:endParaRPr lang="en-US" dirty="0"/>
          </a:p>
        </p:txBody>
      </p:sp>
      <p:sp>
        <p:nvSpPr>
          <p:cNvPr id="4" name="Slide Number Placeholder 3">
            <a:extLst>
              <a:ext uri="{FF2B5EF4-FFF2-40B4-BE49-F238E27FC236}">
                <a16:creationId xmlns:a16="http://schemas.microsoft.com/office/drawing/2014/main" id="{97D8DA90-8A47-46BF-9F30-DFDBEA989CEA}"/>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13314" name="Picture 2">
            <a:extLst>
              <a:ext uri="{FF2B5EF4-FFF2-40B4-BE49-F238E27FC236}">
                <a16:creationId xmlns:a16="http://schemas.microsoft.com/office/drawing/2014/main" id="{B431D42D-64D1-48C7-B0A1-5343B173A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3656738"/>
            <a:ext cx="4680520" cy="29955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93D9E0-D7B5-4CEB-8875-80D784D26893}"/>
              </a:ext>
            </a:extLst>
          </p:cNvPr>
          <p:cNvSpPr/>
          <p:nvPr/>
        </p:nvSpPr>
        <p:spPr>
          <a:xfrm>
            <a:off x="2051720" y="6609075"/>
            <a:ext cx="4572000" cy="246221"/>
          </a:xfrm>
          <a:prstGeom prst="rect">
            <a:avLst/>
          </a:prstGeom>
        </p:spPr>
        <p:txBody>
          <a:bodyPr>
            <a:spAutoFit/>
          </a:bodyPr>
          <a:lstStyle/>
          <a:p>
            <a:r>
              <a:rPr lang="en-US" sz="1000" dirty="0"/>
              <a:t>https://is.mpg.de/news/color-patch-could-throw-self-driving-vehicles-off-track</a:t>
            </a:r>
            <a:endParaRPr lang="en-SE" sz="1000" dirty="0"/>
          </a:p>
        </p:txBody>
      </p:sp>
    </p:spTree>
    <p:extLst>
      <p:ext uri="{BB962C8B-B14F-4D97-AF65-F5344CB8AC3E}">
        <p14:creationId xmlns:p14="http://schemas.microsoft.com/office/powerpoint/2010/main" val="2218655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7FA2-3FC7-49AC-AF8D-4D7EC0FE8676}"/>
              </a:ext>
            </a:extLst>
          </p:cNvPr>
          <p:cNvSpPr>
            <a:spLocks noGrp="1"/>
          </p:cNvSpPr>
          <p:nvPr>
            <p:ph type="title"/>
          </p:nvPr>
        </p:nvSpPr>
        <p:spPr/>
        <p:txBody>
          <a:bodyPr>
            <a:normAutofit fontScale="90000"/>
          </a:bodyPr>
          <a:lstStyle/>
          <a:p>
            <a:r>
              <a:rPr lang="en-US" dirty="0"/>
              <a:t>Adversarial Sensor Attack on LiDAR-based AV Perception</a:t>
            </a:r>
            <a:endParaRPr lang="en-SE" dirty="0"/>
          </a:p>
        </p:txBody>
      </p:sp>
      <p:sp>
        <p:nvSpPr>
          <p:cNvPr id="3" name="Content Placeholder 2">
            <a:extLst>
              <a:ext uri="{FF2B5EF4-FFF2-40B4-BE49-F238E27FC236}">
                <a16:creationId xmlns:a16="http://schemas.microsoft.com/office/drawing/2014/main" id="{145053E6-8E22-4680-B736-342631B9B7B0}"/>
              </a:ext>
            </a:extLst>
          </p:cNvPr>
          <p:cNvSpPr>
            <a:spLocks noGrp="1"/>
          </p:cNvSpPr>
          <p:nvPr>
            <p:ph idx="1"/>
          </p:nvPr>
        </p:nvSpPr>
        <p:spPr/>
        <p:txBody>
          <a:bodyPr>
            <a:normAutofit fontScale="77500" lnSpcReduction="20000"/>
          </a:bodyPr>
          <a:lstStyle/>
          <a:p>
            <a:r>
              <a:rPr lang="en-US" dirty="0"/>
              <a:t>LiDAR spoofing attack works by shooting lasers to inject spoofed LiDAR data points.</a:t>
            </a:r>
          </a:p>
          <a:p>
            <a:r>
              <a:rPr lang="en-US" dirty="0"/>
              <a:t>Attack goal: add spoofed obstacles in close distances to the front of a victim AV (or front-near obstacles) in order to alter its driving decisions.</a:t>
            </a:r>
          </a:p>
          <a:p>
            <a:r>
              <a:rPr lang="en-US" dirty="0"/>
              <a:t>Attack scenarios: </a:t>
            </a:r>
          </a:p>
          <a:p>
            <a:pPr lvl="1"/>
            <a:r>
              <a:rPr lang="en-US" dirty="0"/>
              <a:t>(1) emergency brake attack, which may force a moving AV to suddenly brake and thus injure the passengers or cause rear-end collisions.</a:t>
            </a:r>
          </a:p>
          <a:p>
            <a:pPr lvl="1"/>
            <a:r>
              <a:rPr lang="en-US" dirty="0"/>
              <a:t>(2) AV freezing attack, which may cause an AV waiting for the red light to be permanently “frozen” in the intersection and block traffic.</a:t>
            </a:r>
            <a:endParaRPr lang="sv-SE" dirty="0"/>
          </a:p>
          <a:p>
            <a:r>
              <a:rPr lang="sv-SE" dirty="0"/>
              <a:t>Adv LiDAR Attack Simulation Demo</a:t>
            </a:r>
          </a:p>
          <a:p>
            <a:pPr lvl="1"/>
            <a:r>
              <a:rPr lang="en-US" dirty="0"/>
              <a:t>https://www.youtube.com/watch?time_continue=13&amp;v=hYuvmwzqmsY&amp;feature=emb_logo</a:t>
            </a:r>
            <a:endParaRPr lang="en-SE" dirty="0"/>
          </a:p>
        </p:txBody>
      </p:sp>
      <p:sp>
        <p:nvSpPr>
          <p:cNvPr id="4" name="Slide Number Placeholder 3">
            <a:extLst>
              <a:ext uri="{FF2B5EF4-FFF2-40B4-BE49-F238E27FC236}">
                <a16:creationId xmlns:a16="http://schemas.microsoft.com/office/drawing/2014/main" id="{968DFF07-9B2E-4234-8C19-22318730BC3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5" name="Rectangle 4">
            <a:extLst>
              <a:ext uri="{FF2B5EF4-FFF2-40B4-BE49-F238E27FC236}">
                <a16:creationId xmlns:a16="http://schemas.microsoft.com/office/drawing/2014/main" id="{F746E711-06FD-4B4A-8041-F67C26F8CD94}"/>
              </a:ext>
            </a:extLst>
          </p:cNvPr>
          <p:cNvSpPr/>
          <p:nvPr/>
        </p:nvSpPr>
        <p:spPr>
          <a:xfrm>
            <a:off x="2708920" y="6583362"/>
            <a:ext cx="3726160" cy="246221"/>
          </a:xfrm>
          <a:prstGeom prst="rect">
            <a:avLst/>
          </a:prstGeom>
        </p:spPr>
        <p:txBody>
          <a:bodyPr wrap="square">
            <a:spAutoFit/>
          </a:bodyPr>
          <a:lstStyle/>
          <a:p>
            <a:r>
              <a:rPr lang="en-SE" sz="1000" dirty="0"/>
              <a:t>https://sites.google.com/view/cav-sec/adv-lidar-attack</a:t>
            </a:r>
          </a:p>
        </p:txBody>
      </p:sp>
    </p:spTree>
    <p:extLst>
      <p:ext uri="{BB962C8B-B14F-4D97-AF65-F5344CB8AC3E}">
        <p14:creationId xmlns:p14="http://schemas.microsoft.com/office/powerpoint/2010/main" val="348480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F677-3314-47E8-A144-9441742C8ABC}"/>
              </a:ext>
            </a:extLst>
          </p:cNvPr>
          <p:cNvSpPr>
            <a:spLocks noGrp="1"/>
          </p:cNvSpPr>
          <p:nvPr>
            <p:ph type="title"/>
          </p:nvPr>
        </p:nvSpPr>
        <p:spPr/>
        <p:txBody>
          <a:bodyPr/>
          <a:lstStyle/>
          <a:p>
            <a:r>
              <a:rPr lang="en-US" dirty="0"/>
              <a:t>Congestion Attack on CV-based Traffic Signal Control</a:t>
            </a:r>
            <a:endParaRPr lang="en-SE" dirty="0"/>
          </a:p>
        </p:txBody>
      </p:sp>
      <p:sp>
        <p:nvSpPr>
          <p:cNvPr id="3" name="Content Placeholder 2">
            <a:extLst>
              <a:ext uri="{FF2B5EF4-FFF2-40B4-BE49-F238E27FC236}">
                <a16:creationId xmlns:a16="http://schemas.microsoft.com/office/drawing/2014/main" id="{7C0D38DD-7663-4BF6-8879-4167A1AE8B61}"/>
              </a:ext>
            </a:extLst>
          </p:cNvPr>
          <p:cNvSpPr>
            <a:spLocks noGrp="1"/>
          </p:cNvSpPr>
          <p:nvPr>
            <p:ph idx="1"/>
          </p:nvPr>
        </p:nvSpPr>
        <p:spPr>
          <a:xfrm>
            <a:off x="76200" y="1295400"/>
            <a:ext cx="6286122" cy="5479110"/>
          </a:xfrm>
        </p:spPr>
        <p:txBody>
          <a:bodyPr>
            <a:normAutofit fontScale="62500" lnSpcReduction="20000"/>
          </a:bodyPr>
          <a:lstStyle/>
          <a:p>
            <a:r>
              <a:rPr lang="sv-SE" dirty="0"/>
              <a:t>From Univ. Michigan, 2018.</a:t>
            </a:r>
          </a:p>
          <a:p>
            <a:r>
              <a:rPr lang="en-US" dirty="0"/>
              <a:t>I-SIG (Intelligent Traffic Signal System):</a:t>
            </a:r>
          </a:p>
          <a:p>
            <a:pPr lvl="1"/>
            <a:r>
              <a:rPr lang="en-US" dirty="0"/>
              <a:t>Real-time vehicle trajectory data transmitted using the Connected Vehicles (CV) technology are used to intelligently control the duration and sequence of traffic signals. </a:t>
            </a:r>
          </a:p>
          <a:p>
            <a:r>
              <a:rPr lang="en-US" dirty="0"/>
              <a:t>Congestion Attack </a:t>
            </a:r>
          </a:p>
          <a:p>
            <a:pPr lvl="1"/>
            <a:r>
              <a:rPr lang="en-US" dirty="0"/>
              <a:t>The attacker can compromise her own vehicle or other people’s vehicles (physically, wirelessly, or through malware), and send malicious CV messages with spoofed driving data (e.g., speed and location) to the I-SIG system</a:t>
            </a:r>
          </a:p>
          <a:p>
            <a:pPr lvl="1"/>
            <a:r>
              <a:rPr lang="en-US" dirty="0"/>
              <a:t>One single attack vehicle can greatly manipulate the intelligent traffic control algorithm in the current I-SIG system and cause severe traffic jams.</a:t>
            </a:r>
          </a:p>
          <a:p>
            <a:pPr lvl="1"/>
            <a:r>
              <a:rPr lang="en-US" dirty="0"/>
              <a:t>Attack on V2X communication (not a physical sensor, but acts like a sensor).</a:t>
            </a:r>
          </a:p>
          <a:p>
            <a:r>
              <a:rPr lang="en-US" dirty="0"/>
              <a:t>Demo: Congestion Attack on Connected Vehicle based Traffic Signal Control</a:t>
            </a:r>
          </a:p>
          <a:p>
            <a:pPr lvl="1"/>
            <a:r>
              <a:rPr lang="en-US" dirty="0"/>
              <a:t>https://www.youtube.com/watch?v=3iV1sAxPuL0&amp;feature=emb_logo</a:t>
            </a:r>
            <a:endParaRPr lang="en-SE" dirty="0"/>
          </a:p>
        </p:txBody>
      </p:sp>
      <p:sp>
        <p:nvSpPr>
          <p:cNvPr id="4" name="Slide Number Placeholder 3">
            <a:extLst>
              <a:ext uri="{FF2B5EF4-FFF2-40B4-BE49-F238E27FC236}">
                <a16:creationId xmlns:a16="http://schemas.microsoft.com/office/drawing/2014/main" id="{4EB568F3-2AF3-40A2-B300-2505D8D51B9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6" name="Rectangle 5">
            <a:extLst>
              <a:ext uri="{FF2B5EF4-FFF2-40B4-BE49-F238E27FC236}">
                <a16:creationId xmlns:a16="http://schemas.microsoft.com/office/drawing/2014/main" id="{A26A8A05-B975-49DC-9CD1-0DEEB5DA1118}"/>
              </a:ext>
            </a:extLst>
          </p:cNvPr>
          <p:cNvSpPr/>
          <p:nvPr/>
        </p:nvSpPr>
        <p:spPr>
          <a:xfrm>
            <a:off x="2888940" y="6594639"/>
            <a:ext cx="3366120" cy="246221"/>
          </a:xfrm>
          <a:prstGeom prst="rect">
            <a:avLst/>
          </a:prstGeom>
        </p:spPr>
        <p:txBody>
          <a:bodyPr wrap="square">
            <a:spAutoFit/>
          </a:bodyPr>
          <a:lstStyle/>
          <a:p>
            <a:r>
              <a:rPr lang="en-US" sz="1000" dirty="0"/>
              <a:t>https://sites.google.com/view/cav-sec/congestion-attack</a:t>
            </a:r>
            <a:endParaRPr lang="en-SE" sz="1000" dirty="0"/>
          </a:p>
        </p:txBody>
      </p:sp>
      <p:pic>
        <p:nvPicPr>
          <p:cNvPr id="5" name="Picture 4">
            <a:extLst>
              <a:ext uri="{FF2B5EF4-FFF2-40B4-BE49-F238E27FC236}">
                <a16:creationId xmlns:a16="http://schemas.microsoft.com/office/drawing/2014/main" id="{6CE0F8F5-0268-41D3-8C2C-15C996480489}"/>
              </a:ext>
            </a:extLst>
          </p:cNvPr>
          <p:cNvPicPr>
            <a:picLocks noChangeAspect="1"/>
          </p:cNvPicPr>
          <p:nvPr/>
        </p:nvPicPr>
        <p:blipFill>
          <a:blip r:embed="rId3"/>
          <a:stretch>
            <a:fillRect/>
          </a:stretch>
        </p:blipFill>
        <p:spPr>
          <a:xfrm>
            <a:off x="6362322" y="2564904"/>
            <a:ext cx="2705478" cy="2695951"/>
          </a:xfrm>
          <a:prstGeom prst="rect">
            <a:avLst/>
          </a:prstGeom>
        </p:spPr>
      </p:pic>
    </p:spTree>
    <p:extLst>
      <p:ext uri="{BB962C8B-B14F-4D97-AF65-F5344CB8AC3E}">
        <p14:creationId xmlns:p14="http://schemas.microsoft.com/office/powerpoint/2010/main" val="3470032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E19D-0278-45ED-96CD-704FE9098A74}"/>
              </a:ext>
            </a:extLst>
          </p:cNvPr>
          <p:cNvSpPr>
            <a:spLocks noGrp="1"/>
          </p:cNvSpPr>
          <p:nvPr>
            <p:ph type="title"/>
          </p:nvPr>
        </p:nvSpPr>
        <p:spPr/>
        <p:txBody>
          <a:bodyPr>
            <a:normAutofit fontScale="90000"/>
          </a:bodyPr>
          <a:lstStyle/>
          <a:p>
            <a:r>
              <a:rPr lang="en-US" dirty="0"/>
              <a:t>Mitigation Techniques for Sensor Attacks</a:t>
            </a:r>
            <a:endParaRPr lang="en-SE" dirty="0"/>
          </a:p>
        </p:txBody>
      </p:sp>
      <p:sp>
        <p:nvSpPr>
          <p:cNvPr id="3" name="Content Placeholder 2">
            <a:extLst>
              <a:ext uri="{FF2B5EF4-FFF2-40B4-BE49-F238E27FC236}">
                <a16:creationId xmlns:a16="http://schemas.microsoft.com/office/drawing/2014/main" id="{64F0B29A-FDCF-47E1-825E-29E2BF10ED6A}"/>
              </a:ext>
            </a:extLst>
          </p:cNvPr>
          <p:cNvSpPr>
            <a:spLocks noGrp="1"/>
          </p:cNvSpPr>
          <p:nvPr>
            <p:ph idx="1"/>
          </p:nvPr>
        </p:nvSpPr>
        <p:spPr/>
        <p:txBody>
          <a:bodyPr/>
          <a:lstStyle/>
          <a:p>
            <a:r>
              <a:rPr lang="en-US" sz="2800" dirty="0"/>
              <a:t>Heterogeneous sensors to exploit different failure modes (camera, Lidar, Radar, GPS, IMU</a:t>
            </a:r>
            <a:r>
              <a:rPr lang="en-SE" sz="2800" dirty="0"/>
              <a:t>…</a:t>
            </a:r>
            <a:r>
              <a:rPr lang="en-US" sz="2800" dirty="0"/>
              <a:t>)</a:t>
            </a:r>
          </a:p>
          <a:p>
            <a:r>
              <a:rPr lang="en-US" altLang="zh-CN" sz="2800" dirty="0"/>
              <a:t>Secure state estimation in the presence of attacks w/ sensor fusion</a:t>
            </a:r>
          </a:p>
          <a:p>
            <a:r>
              <a:rPr lang="en-US" sz="2800" dirty="0"/>
              <a:t>Many others</a:t>
            </a:r>
            <a:endParaRPr lang="en-SE" sz="3600" dirty="0"/>
          </a:p>
        </p:txBody>
      </p:sp>
      <p:sp>
        <p:nvSpPr>
          <p:cNvPr id="4" name="Slide Number Placeholder 3">
            <a:extLst>
              <a:ext uri="{FF2B5EF4-FFF2-40B4-BE49-F238E27FC236}">
                <a16:creationId xmlns:a16="http://schemas.microsoft.com/office/drawing/2014/main" id="{EF2309CF-5C3E-4E1E-8E66-C10587C444F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514325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D111C-8E39-435A-8F4C-4B1760862ED3}"/>
              </a:ext>
            </a:extLst>
          </p:cNvPr>
          <p:cNvSpPr>
            <a:spLocks noGrp="1"/>
          </p:cNvSpPr>
          <p:nvPr>
            <p:ph type="title"/>
          </p:nvPr>
        </p:nvSpPr>
        <p:spPr/>
        <p:txBody>
          <a:bodyPr/>
          <a:lstStyle/>
          <a:p>
            <a:r>
              <a:rPr lang="en-US" dirty="0">
                <a:solidFill>
                  <a:srgbClr val="FF0000"/>
                </a:solidFill>
              </a:rPr>
              <a:t>SECURITY</a:t>
            </a:r>
            <a:endParaRPr lang="en-SE" dirty="0">
              <a:solidFill>
                <a:srgbClr val="FF0000"/>
              </a:solidFill>
            </a:endParaRPr>
          </a:p>
        </p:txBody>
      </p:sp>
      <p:sp>
        <p:nvSpPr>
          <p:cNvPr id="3" name="Content Placeholder 2">
            <a:extLst>
              <a:ext uri="{FF2B5EF4-FFF2-40B4-BE49-F238E27FC236}">
                <a16:creationId xmlns:a16="http://schemas.microsoft.com/office/drawing/2014/main" id="{6B9FA0F5-0C28-4115-B814-F5BD93023BE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8A1AB6D-25F1-41BE-ADAA-DAB16E478B27}"/>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4098" name="Picture 2" descr="Image result for car hackers">
            <a:extLst>
              <a:ext uri="{FF2B5EF4-FFF2-40B4-BE49-F238E27FC236}">
                <a16:creationId xmlns:a16="http://schemas.microsoft.com/office/drawing/2014/main" id="{F234E855-5011-42B6-AA0C-78F88703D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60" y="1556792"/>
            <a:ext cx="8657279" cy="449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8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a:t>Traditional Automotive Cyber-Security</a:t>
            </a:r>
            <a:endParaRPr lang="en-US" sz="3600" dirty="0"/>
          </a:p>
        </p:txBody>
      </p:sp>
      <p:sp>
        <p:nvSpPr>
          <p:cNvPr id="3" name="Content Placeholder 2"/>
          <p:cNvSpPr>
            <a:spLocks noGrp="1"/>
          </p:cNvSpPr>
          <p:nvPr>
            <p:ph idx="1"/>
          </p:nvPr>
        </p:nvSpPr>
        <p:spPr/>
        <p:txBody>
          <a:bodyPr>
            <a:normAutofit fontScale="92500" lnSpcReduction="20000"/>
          </a:bodyPr>
          <a:lstStyle/>
          <a:p>
            <a:r>
              <a:rPr lang="en-US" dirty="0"/>
              <a:t>Integrity and authenticity of in-vehicle SW </a:t>
            </a:r>
          </a:p>
          <a:p>
            <a:pPr lvl="1"/>
            <a:r>
              <a:rPr lang="en-US" dirty="0"/>
              <a:t>e.g., OTA (Over-The-Air) updates that compromise in-vehicle SW</a:t>
            </a:r>
          </a:p>
          <a:p>
            <a:r>
              <a:rPr lang="en-US" dirty="0"/>
              <a:t>Integrity, authenticity and confidentiality of in-vehicle and V2X communication</a:t>
            </a:r>
          </a:p>
          <a:p>
            <a:pPr lvl="1"/>
            <a:r>
              <a:rPr lang="en-US" dirty="0"/>
              <a:t>e.g., message spoofing to disrupt a vehicle platoon</a:t>
            </a:r>
          </a:p>
          <a:p>
            <a:r>
              <a:rPr lang="en-US" dirty="0"/>
              <a:t>Proof of platform integrity and authenticity to remote entities</a:t>
            </a:r>
          </a:p>
          <a:p>
            <a:pPr lvl="1"/>
            <a:r>
              <a:rPr lang="en-US" dirty="0"/>
              <a:t>e.g., with Public Key Infrastructure (PKI) </a:t>
            </a:r>
          </a:p>
          <a:p>
            <a:r>
              <a:rPr lang="en-US" dirty="0"/>
              <a:t>Integrity of HW Security Module</a:t>
            </a:r>
          </a:p>
          <a:p>
            <a:r>
              <a:rPr lang="en-US" dirty="0"/>
              <a:t>Access control to in-vehicle data</a:t>
            </a:r>
          </a:p>
        </p:txBody>
      </p:sp>
      <p:sp>
        <p:nvSpPr>
          <p:cNvPr id="4" name="Slide Number Placeholder 3">
            <a:extLst>
              <a:ext uri="{FF2B5EF4-FFF2-40B4-BE49-F238E27FC236}">
                <a16:creationId xmlns:a16="http://schemas.microsoft.com/office/drawing/2014/main" id="{B33ACB2A-2014-4B41-AD22-B0A1B5A74F4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888593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B655-7C27-493E-9865-CBAC5570174A}"/>
              </a:ext>
            </a:extLst>
          </p:cNvPr>
          <p:cNvSpPr>
            <a:spLocks noGrp="1"/>
          </p:cNvSpPr>
          <p:nvPr>
            <p:ph type="title"/>
          </p:nvPr>
        </p:nvSpPr>
        <p:spPr/>
        <p:txBody>
          <a:bodyPr/>
          <a:lstStyle/>
          <a:p>
            <a:r>
              <a:rPr lang="en-US" dirty="0"/>
              <a:t>Vehicle Attack Surface</a:t>
            </a:r>
            <a:endParaRPr lang="en-SE" dirty="0"/>
          </a:p>
        </p:txBody>
      </p:sp>
      <p:sp>
        <p:nvSpPr>
          <p:cNvPr id="3" name="Content Placeholder 2">
            <a:extLst>
              <a:ext uri="{FF2B5EF4-FFF2-40B4-BE49-F238E27FC236}">
                <a16:creationId xmlns:a16="http://schemas.microsoft.com/office/drawing/2014/main" id="{130DA005-AFBC-4AC8-8961-4DEBA52F1073}"/>
              </a:ext>
            </a:extLst>
          </p:cNvPr>
          <p:cNvSpPr>
            <a:spLocks noGrp="1"/>
          </p:cNvSpPr>
          <p:nvPr>
            <p:ph idx="1"/>
          </p:nvPr>
        </p:nvSpPr>
        <p:spPr>
          <a:xfrm>
            <a:off x="457200" y="1295401"/>
            <a:ext cx="8229600" cy="2412006"/>
          </a:xfrm>
        </p:spPr>
        <p:txBody>
          <a:bodyPr>
            <a:normAutofit fontScale="55000" lnSpcReduction="20000"/>
          </a:bodyPr>
          <a:lstStyle/>
          <a:p>
            <a:r>
              <a:rPr lang="en-US" dirty="0"/>
              <a:t>Electrical Control Units (ECUs) </a:t>
            </a:r>
          </a:p>
          <a:p>
            <a:r>
              <a:rPr lang="en-US" dirty="0"/>
              <a:t>Airbag, Advanced Driver Assistant System, Engine, Steering &amp; Brakes, etc. </a:t>
            </a:r>
          </a:p>
          <a:p>
            <a:r>
              <a:rPr lang="en-US" dirty="0"/>
              <a:t>On-Board Diagnostics (OBD) II Diagnostic Port </a:t>
            </a:r>
          </a:p>
          <a:p>
            <a:r>
              <a:rPr lang="en-US" dirty="0"/>
              <a:t>USB Ports </a:t>
            </a:r>
          </a:p>
          <a:p>
            <a:r>
              <a:rPr lang="en-US" dirty="0"/>
              <a:t>Passive Keyless Entry / Remote Key </a:t>
            </a:r>
          </a:p>
          <a:p>
            <a:r>
              <a:rPr lang="en-US" dirty="0"/>
              <a:t>Remote Link Type App </a:t>
            </a:r>
          </a:p>
          <a:p>
            <a:r>
              <a:rPr lang="en-US" dirty="0"/>
              <a:t>Tire Pressure Monitoring System (TPMS)</a:t>
            </a:r>
          </a:p>
          <a:p>
            <a:r>
              <a:rPr lang="en-US" dirty="0"/>
              <a:t>V2X Receiver (DSRC or C-V2X)</a:t>
            </a:r>
          </a:p>
          <a:p>
            <a:endParaRPr lang="en-SE" dirty="0"/>
          </a:p>
        </p:txBody>
      </p:sp>
      <p:sp>
        <p:nvSpPr>
          <p:cNvPr id="4" name="Slide Number Placeholder 3">
            <a:extLst>
              <a:ext uri="{FF2B5EF4-FFF2-40B4-BE49-F238E27FC236}">
                <a16:creationId xmlns:a16="http://schemas.microsoft.com/office/drawing/2014/main" id="{747D9383-62C9-4FDC-999A-3576B885C9B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
        <p:nvSpPr>
          <p:cNvPr id="6" name="Rectangle 5">
            <a:extLst>
              <a:ext uri="{FF2B5EF4-FFF2-40B4-BE49-F238E27FC236}">
                <a16:creationId xmlns:a16="http://schemas.microsoft.com/office/drawing/2014/main" id="{E458763C-9394-4224-877A-F682C4EA7419}"/>
              </a:ext>
            </a:extLst>
          </p:cNvPr>
          <p:cNvSpPr/>
          <p:nvPr/>
        </p:nvSpPr>
        <p:spPr>
          <a:xfrm>
            <a:off x="2485600" y="6593498"/>
            <a:ext cx="4572000" cy="246221"/>
          </a:xfrm>
          <a:prstGeom prst="rect">
            <a:avLst/>
          </a:prstGeom>
        </p:spPr>
        <p:txBody>
          <a:bodyPr>
            <a:spAutoFit/>
          </a:bodyPr>
          <a:lstStyle/>
          <a:p>
            <a:r>
              <a:rPr lang="en-SE" sz="1000" dirty="0"/>
              <a:t>https://www.mcca.com/wp-content/uploads/2018/04/Autonomous-Vehicles.pdf</a:t>
            </a:r>
          </a:p>
        </p:txBody>
      </p:sp>
      <p:pic>
        <p:nvPicPr>
          <p:cNvPr id="7" name="Picture 6">
            <a:extLst>
              <a:ext uri="{FF2B5EF4-FFF2-40B4-BE49-F238E27FC236}">
                <a16:creationId xmlns:a16="http://schemas.microsoft.com/office/drawing/2014/main" id="{637F4150-6EAE-4116-A07F-8F7C832A439F}"/>
              </a:ext>
            </a:extLst>
          </p:cNvPr>
          <p:cNvPicPr>
            <a:picLocks noChangeAspect="1"/>
          </p:cNvPicPr>
          <p:nvPr/>
        </p:nvPicPr>
        <p:blipFill>
          <a:blip r:embed="rId3"/>
          <a:stretch>
            <a:fillRect/>
          </a:stretch>
        </p:blipFill>
        <p:spPr>
          <a:xfrm>
            <a:off x="5063672" y="4265288"/>
            <a:ext cx="3987856" cy="1706865"/>
          </a:xfrm>
          <a:prstGeom prst="rect">
            <a:avLst/>
          </a:prstGeom>
        </p:spPr>
      </p:pic>
      <p:sp>
        <p:nvSpPr>
          <p:cNvPr id="8" name="object 5">
            <a:extLst>
              <a:ext uri="{FF2B5EF4-FFF2-40B4-BE49-F238E27FC236}">
                <a16:creationId xmlns:a16="http://schemas.microsoft.com/office/drawing/2014/main" id="{8E244081-98D9-4535-BEE9-7205325F0622}"/>
              </a:ext>
            </a:extLst>
          </p:cNvPr>
          <p:cNvSpPr/>
          <p:nvPr/>
        </p:nvSpPr>
        <p:spPr>
          <a:xfrm>
            <a:off x="63153" y="3770870"/>
            <a:ext cx="4915178" cy="272486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02533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376D-09B3-4F90-8625-6C3EB232407D}"/>
              </a:ext>
            </a:extLst>
          </p:cNvPr>
          <p:cNvSpPr>
            <a:spLocks noGrp="1"/>
          </p:cNvSpPr>
          <p:nvPr>
            <p:ph type="title"/>
          </p:nvPr>
        </p:nvSpPr>
        <p:spPr/>
        <p:txBody>
          <a:bodyPr/>
          <a:lstStyle/>
          <a:p>
            <a:r>
              <a:rPr lang="en-US" dirty="0"/>
              <a:t>The 2015 Jeep Hack</a:t>
            </a:r>
            <a:endParaRPr lang="en-SE" dirty="0"/>
          </a:p>
        </p:txBody>
      </p:sp>
      <p:sp>
        <p:nvSpPr>
          <p:cNvPr id="3" name="Content Placeholder 2">
            <a:extLst>
              <a:ext uri="{FF2B5EF4-FFF2-40B4-BE49-F238E27FC236}">
                <a16:creationId xmlns:a16="http://schemas.microsoft.com/office/drawing/2014/main" id="{0EF669D0-ADE6-4B75-9A36-209E2B2D6927}"/>
              </a:ext>
            </a:extLst>
          </p:cNvPr>
          <p:cNvSpPr>
            <a:spLocks noGrp="1"/>
          </p:cNvSpPr>
          <p:nvPr>
            <p:ph idx="1"/>
          </p:nvPr>
        </p:nvSpPr>
        <p:spPr>
          <a:xfrm>
            <a:off x="457200" y="1295400"/>
            <a:ext cx="8229600" cy="2637656"/>
          </a:xfrm>
        </p:spPr>
        <p:txBody>
          <a:bodyPr>
            <a:normAutofit fontScale="55000" lnSpcReduction="20000"/>
          </a:bodyPr>
          <a:lstStyle/>
          <a:p>
            <a:r>
              <a:rPr lang="en-US" dirty="0"/>
              <a:t>In 2015, security researchers Charlie Miller and Chris </a:t>
            </a:r>
            <a:r>
              <a:rPr lang="en-US" dirty="0" err="1"/>
              <a:t>Valasek</a:t>
            </a:r>
            <a:r>
              <a:rPr lang="en-US" dirty="0"/>
              <a:t> wirelessly hacked a Jeep, taking over dashboard functions, steering, transmission and brakes. They gained access through Uconnect, an Internet-connected computer feature that controls the vehicle's entertainment and navigation, enables phone calls, and even offers a Wi-Fi hot spot. From that entry point, they rewrote ECU firmware to send commands through the CAN bus to control steering and acceleration.  </a:t>
            </a:r>
          </a:p>
          <a:p>
            <a:r>
              <a:rPr lang="en-US" dirty="0"/>
              <a:t>To fix the bug, Chrysler owners were sent a USB drive with a software update they can install through the port on their vehicle's dashboard.</a:t>
            </a:r>
            <a:endParaRPr lang="en-SE" dirty="0"/>
          </a:p>
        </p:txBody>
      </p:sp>
      <p:sp>
        <p:nvSpPr>
          <p:cNvPr id="4" name="Slide Number Placeholder 3">
            <a:extLst>
              <a:ext uri="{FF2B5EF4-FFF2-40B4-BE49-F238E27FC236}">
                <a16:creationId xmlns:a16="http://schemas.microsoft.com/office/drawing/2014/main" id="{B05F1048-7DF9-40DF-8470-6285E95863B4}"/>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A5FB6826-3D69-4E35-9DA3-3CED866AAF93}"/>
              </a:ext>
            </a:extLst>
          </p:cNvPr>
          <p:cNvPicPr>
            <a:picLocks noChangeAspect="1"/>
          </p:cNvPicPr>
          <p:nvPr/>
        </p:nvPicPr>
        <p:blipFill>
          <a:blip r:embed="rId2"/>
          <a:stretch>
            <a:fillRect/>
          </a:stretch>
        </p:blipFill>
        <p:spPr>
          <a:xfrm>
            <a:off x="2935114" y="3414886"/>
            <a:ext cx="3273772" cy="3144840"/>
          </a:xfrm>
          <a:prstGeom prst="rect">
            <a:avLst/>
          </a:prstGeom>
        </p:spPr>
      </p:pic>
      <p:sp>
        <p:nvSpPr>
          <p:cNvPr id="6" name="Rectangle 5">
            <a:extLst>
              <a:ext uri="{FF2B5EF4-FFF2-40B4-BE49-F238E27FC236}">
                <a16:creationId xmlns:a16="http://schemas.microsoft.com/office/drawing/2014/main" id="{138CAA21-CA29-4549-A140-6397044BF13E}"/>
              </a:ext>
            </a:extLst>
          </p:cNvPr>
          <p:cNvSpPr/>
          <p:nvPr/>
        </p:nvSpPr>
        <p:spPr>
          <a:xfrm>
            <a:off x="2627784" y="6620249"/>
            <a:ext cx="4572000" cy="246221"/>
          </a:xfrm>
          <a:prstGeom prst="rect">
            <a:avLst/>
          </a:prstGeom>
        </p:spPr>
        <p:txBody>
          <a:bodyPr>
            <a:spAutoFit/>
          </a:bodyPr>
          <a:lstStyle/>
          <a:p>
            <a:r>
              <a:rPr lang="en-SE" sz="1000" dirty="0"/>
              <a:t>https://www.wired.com/2015/07/hackers-remotely-kill-jeep-highway/</a:t>
            </a:r>
          </a:p>
        </p:txBody>
      </p:sp>
    </p:spTree>
    <p:extLst>
      <p:ext uri="{BB962C8B-B14F-4D97-AF65-F5344CB8AC3E}">
        <p14:creationId xmlns:p14="http://schemas.microsoft.com/office/powerpoint/2010/main" val="777123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C778-4779-4E7B-96A4-D677D06D046D}"/>
              </a:ext>
            </a:extLst>
          </p:cNvPr>
          <p:cNvSpPr>
            <a:spLocks noGrp="1"/>
          </p:cNvSpPr>
          <p:nvPr>
            <p:ph type="title"/>
          </p:nvPr>
        </p:nvSpPr>
        <p:spPr/>
        <p:txBody>
          <a:bodyPr/>
          <a:lstStyle/>
          <a:p>
            <a:r>
              <a:rPr lang="en-US" dirty="0"/>
              <a:t>OVERSEE (Open </a:t>
            </a:r>
            <a:r>
              <a:rPr lang="en-US" dirty="0" err="1"/>
              <a:t>VEhiculaR</a:t>
            </a:r>
            <a:r>
              <a:rPr lang="en-US" dirty="0"/>
              <a:t> </a:t>
            </a:r>
            <a:r>
              <a:rPr lang="en-US" dirty="0" err="1"/>
              <a:t>SEcurE</a:t>
            </a:r>
            <a:r>
              <a:rPr lang="en-US" dirty="0"/>
              <a:t> platform)</a:t>
            </a:r>
            <a:endParaRPr lang="en-SE" dirty="0"/>
          </a:p>
        </p:txBody>
      </p:sp>
      <p:sp>
        <p:nvSpPr>
          <p:cNvPr id="3" name="Content Placeholder 2">
            <a:extLst>
              <a:ext uri="{FF2B5EF4-FFF2-40B4-BE49-F238E27FC236}">
                <a16:creationId xmlns:a16="http://schemas.microsoft.com/office/drawing/2014/main" id="{32E4C674-3B5C-403B-820D-1EBB8090E06B}"/>
              </a:ext>
            </a:extLst>
          </p:cNvPr>
          <p:cNvSpPr>
            <a:spLocks noGrp="1"/>
          </p:cNvSpPr>
          <p:nvPr>
            <p:ph idx="1"/>
          </p:nvPr>
        </p:nvSpPr>
        <p:spPr>
          <a:xfrm>
            <a:off x="457200" y="1295398"/>
            <a:ext cx="8229600" cy="2748920"/>
          </a:xfrm>
        </p:spPr>
        <p:txBody>
          <a:bodyPr>
            <a:normAutofit fontScale="55000" lnSpcReduction="20000"/>
          </a:bodyPr>
          <a:lstStyle/>
          <a:p>
            <a:r>
              <a:rPr lang="en-US" dirty="0"/>
              <a:t>As an example approach to automotive cyber-security, consider OVERSEE, an EU project completed in 2012.</a:t>
            </a:r>
          </a:p>
          <a:p>
            <a:pPr lvl="1"/>
            <a:r>
              <a:rPr lang="en-US" dirty="0"/>
              <a:t>A generic and open source platform for spatial and temporal partitioning of secure simultaneous execution of multiple innovative automotive applications on one single OVERSEE ECU</a:t>
            </a:r>
          </a:p>
          <a:p>
            <a:pPr lvl="1"/>
            <a:r>
              <a:rPr lang="en-US" dirty="0"/>
              <a:t>An open and standardized secure single point of access to in-vehicle networks</a:t>
            </a:r>
          </a:p>
          <a:p>
            <a:r>
              <a:rPr lang="en-US" dirty="0"/>
              <a:t>The concept is similar to a firewall that protects the intranet from outside attacks. (I think this platform could have prevented the Jeep hack in 2015.)</a:t>
            </a:r>
          </a:p>
          <a:p>
            <a:r>
              <a:rPr lang="en-US" dirty="0"/>
              <a:t>But what if the attackers somehow managed to get into the vehicle internal network? Then we need intrusion detection.</a:t>
            </a:r>
          </a:p>
        </p:txBody>
      </p:sp>
      <p:sp>
        <p:nvSpPr>
          <p:cNvPr id="4" name="Slide Number Placeholder 3">
            <a:extLst>
              <a:ext uri="{FF2B5EF4-FFF2-40B4-BE49-F238E27FC236}">
                <a16:creationId xmlns:a16="http://schemas.microsoft.com/office/drawing/2014/main" id="{B885CB8D-D2BB-4500-BD76-CA863438C8A0}"/>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7BF28A03-5580-46BF-AD16-69CAC0E5F76D}"/>
              </a:ext>
            </a:extLst>
          </p:cNvPr>
          <p:cNvPicPr>
            <a:picLocks noChangeAspect="1"/>
          </p:cNvPicPr>
          <p:nvPr/>
        </p:nvPicPr>
        <p:blipFill>
          <a:blip r:embed="rId3"/>
          <a:stretch>
            <a:fillRect/>
          </a:stretch>
        </p:blipFill>
        <p:spPr>
          <a:xfrm>
            <a:off x="683568" y="3903352"/>
            <a:ext cx="3642320" cy="2748920"/>
          </a:xfrm>
          <a:prstGeom prst="rect">
            <a:avLst/>
          </a:prstGeom>
        </p:spPr>
      </p:pic>
      <p:pic>
        <p:nvPicPr>
          <p:cNvPr id="6" name="Picture 5">
            <a:extLst>
              <a:ext uri="{FF2B5EF4-FFF2-40B4-BE49-F238E27FC236}">
                <a16:creationId xmlns:a16="http://schemas.microsoft.com/office/drawing/2014/main" id="{FBBEDD0E-2B83-4F85-80D6-18C03D26F635}"/>
              </a:ext>
            </a:extLst>
          </p:cNvPr>
          <p:cNvPicPr>
            <a:picLocks noChangeAspect="1"/>
          </p:cNvPicPr>
          <p:nvPr/>
        </p:nvPicPr>
        <p:blipFill>
          <a:blip r:embed="rId4"/>
          <a:stretch>
            <a:fillRect/>
          </a:stretch>
        </p:blipFill>
        <p:spPr>
          <a:xfrm>
            <a:off x="4325888" y="3920554"/>
            <a:ext cx="4566592" cy="2609481"/>
          </a:xfrm>
          <a:prstGeom prst="rect">
            <a:avLst/>
          </a:prstGeom>
        </p:spPr>
      </p:pic>
    </p:spTree>
    <p:extLst>
      <p:ext uri="{BB962C8B-B14F-4D97-AF65-F5344CB8AC3E}">
        <p14:creationId xmlns:p14="http://schemas.microsoft.com/office/powerpoint/2010/main" val="148165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EE87E-2D63-4C73-B8A4-23083CA9B560}"/>
              </a:ext>
            </a:extLst>
          </p:cNvPr>
          <p:cNvSpPr>
            <a:spLocks noGrp="1"/>
          </p:cNvSpPr>
          <p:nvPr>
            <p:ph type="title"/>
          </p:nvPr>
        </p:nvSpPr>
        <p:spPr/>
        <p:txBody>
          <a:bodyPr>
            <a:normAutofit/>
          </a:bodyPr>
          <a:lstStyle/>
          <a:p>
            <a:r>
              <a:rPr lang="en-US" dirty="0"/>
              <a:t>ML-based Intrusion Detection</a:t>
            </a:r>
            <a:endParaRPr lang="en-SE" dirty="0"/>
          </a:p>
        </p:txBody>
      </p:sp>
      <p:sp>
        <p:nvSpPr>
          <p:cNvPr id="3" name="Content Placeholder 2">
            <a:extLst>
              <a:ext uri="{FF2B5EF4-FFF2-40B4-BE49-F238E27FC236}">
                <a16:creationId xmlns:a16="http://schemas.microsoft.com/office/drawing/2014/main" id="{29C6233D-6970-47FD-A4D9-87C3C4697162}"/>
              </a:ext>
            </a:extLst>
          </p:cNvPr>
          <p:cNvSpPr>
            <a:spLocks noGrp="1"/>
          </p:cNvSpPr>
          <p:nvPr>
            <p:ph idx="1"/>
          </p:nvPr>
        </p:nvSpPr>
        <p:spPr>
          <a:xfrm>
            <a:off x="102096" y="1211910"/>
            <a:ext cx="3965848" cy="5318125"/>
          </a:xfrm>
        </p:spPr>
        <p:txBody>
          <a:bodyPr>
            <a:normAutofit fontScale="85000" lnSpcReduction="20000"/>
          </a:bodyPr>
          <a:lstStyle/>
          <a:p>
            <a:r>
              <a:rPr lang="en-US" dirty="0"/>
              <a:t>Many approaches exist. I mention just one work here.</a:t>
            </a:r>
          </a:p>
          <a:p>
            <a:r>
              <a:rPr lang="en-US" dirty="0"/>
              <a:t>At training phase, a DNN-based classifier is trained with supervised learning, with CAN packets labeled as real packet or attack packet.</a:t>
            </a:r>
          </a:p>
          <a:p>
            <a:r>
              <a:rPr lang="en-US" dirty="0"/>
              <a:t>At detection phase, the classifier is used to classify packets and identify malicious attacks.</a:t>
            </a:r>
          </a:p>
        </p:txBody>
      </p:sp>
      <p:sp>
        <p:nvSpPr>
          <p:cNvPr id="4" name="Slide Number Placeholder 3">
            <a:extLst>
              <a:ext uri="{FF2B5EF4-FFF2-40B4-BE49-F238E27FC236}">
                <a16:creationId xmlns:a16="http://schemas.microsoft.com/office/drawing/2014/main" id="{4CA6EB58-49D5-4E9F-9473-64B8BB38F155}"/>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D974B3E5-8B12-4503-BEF5-D23A9880808B}"/>
              </a:ext>
            </a:extLst>
          </p:cNvPr>
          <p:cNvPicPr>
            <a:picLocks noChangeAspect="1"/>
          </p:cNvPicPr>
          <p:nvPr/>
        </p:nvPicPr>
        <p:blipFill>
          <a:blip r:embed="rId3"/>
          <a:stretch>
            <a:fillRect/>
          </a:stretch>
        </p:blipFill>
        <p:spPr>
          <a:xfrm>
            <a:off x="3949299" y="1295400"/>
            <a:ext cx="5092605" cy="5105400"/>
          </a:xfrm>
          <a:prstGeom prst="rect">
            <a:avLst/>
          </a:prstGeom>
        </p:spPr>
      </p:pic>
      <p:sp>
        <p:nvSpPr>
          <p:cNvPr id="7" name="Rectangle 6">
            <a:extLst>
              <a:ext uri="{FF2B5EF4-FFF2-40B4-BE49-F238E27FC236}">
                <a16:creationId xmlns:a16="http://schemas.microsoft.com/office/drawing/2014/main" id="{C5AEED70-1C27-43FD-8DB2-61B7B8B58664}"/>
              </a:ext>
            </a:extLst>
          </p:cNvPr>
          <p:cNvSpPr/>
          <p:nvPr/>
        </p:nvSpPr>
        <p:spPr>
          <a:xfrm>
            <a:off x="2267744" y="6583362"/>
            <a:ext cx="5904656" cy="246221"/>
          </a:xfrm>
          <a:prstGeom prst="rect">
            <a:avLst/>
          </a:prstGeom>
        </p:spPr>
        <p:txBody>
          <a:bodyPr wrap="square">
            <a:spAutoFit/>
          </a:bodyPr>
          <a:lstStyle/>
          <a:p>
            <a:r>
              <a:rPr lang="en-SE" sz="1000" dirty="0"/>
              <a:t>https://www.researchgate.net/publication/328107877_Cybersecurity_in_Autonomous_Vehicles</a:t>
            </a:r>
          </a:p>
        </p:txBody>
      </p:sp>
    </p:spTree>
    <p:extLst>
      <p:ext uri="{BB962C8B-B14F-4D97-AF65-F5344CB8AC3E}">
        <p14:creationId xmlns:p14="http://schemas.microsoft.com/office/powerpoint/2010/main" val="2812990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20289-E342-4435-A8AA-576B43A160D6}"/>
              </a:ext>
            </a:extLst>
          </p:cNvPr>
          <p:cNvSpPr>
            <a:spLocks noGrp="1"/>
          </p:cNvSpPr>
          <p:nvPr>
            <p:ph type="title"/>
          </p:nvPr>
        </p:nvSpPr>
        <p:spPr/>
        <p:txBody>
          <a:bodyPr/>
          <a:lstStyle/>
          <a:p>
            <a:r>
              <a:rPr lang="en-US" dirty="0"/>
              <a:t>Data Privacy Vulnerabilities</a:t>
            </a:r>
            <a:endParaRPr lang="en-SE" dirty="0"/>
          </a:p>
        </p:txBody>
      </p:sp>
      <p:sp>
        <p:nvSpPr>
          <p:cNvPr id="3" name="Content Placeholder 2">
            <a:extLst>
              <a:ext uri="{FF2B5EF4-FFF2-40B4-BE49-F238E27FC236}">
                <a16:creationId xmlns:a16="http://schemas.microsoft.com/office/drawing/2014/main" id="{6F27A97A-5C7B-4C3F-AEC0-DB525F967A3E}"/>
              </a:ext>
            </a:extLst>
          </p:cNvPr>
          <p:cNvSpPr>
            <a:spLocks noGrp="1"/>
          </p:cNvSpPr>
          <p:nvPr>
            <p:ph idx="1"/>
          </p:nvPr>
        </p:nvSpPr>
        <p:spPr>
          <a:xfrm>
            <a:off x="457200" y="1295400"/>
            <a:ext cx="8229600" cy="5373960"/>
          </a:xfrm>
        </p:spPr>
        <p:txBody>
          <a:bodyPr>
            <a:normAutofit fontScale="70000" lnSpcReduction="20000"/>
          </a:bodyPr>
          <a:lstStyle/>
          <a:p>
            <a:r>
              <a:rPr lang="en-US" dirty="0"/>
              <a:t>Data related to vehicle journeys </a:t>
            </a:r>
          </a:p>
          <a:p>
            <a:pPr lvl="1"/>
            <a:r>
              <a:rPr lang="en-US" dirty="0"/>
              <a:t>Car makers, app developers, on-board assistance systems, etc. collect data regarding movements of vehicle. Length of time data is kept, who has access to it, and whether consumer has right to opt-out are key issues. </a:t>
            </a:r>
          </a:p>
          <a:p>
            <a:r>
              <a:rPr lang="en-US" dirty="0"/>
              <a:t>Data on consumer habits and preferences </a:t>
            </a:r>
          </a:p>
          <a:p>
            <a:pPr lvl="1"/>
            <a:r>
              <a:rPr lang="en-US" dirty="0"/>
              <a:t>Data ranging from music preferences, news and radio selections, and other features is being used to target consumers. How this is done and whether consent is obtained will dictate potential ramifications. </a:t>
            </a:r>
          </a:p>
          <a:p>
            <a:r>
              <a:rPr lang="en-US" dirty="0"/>
              <a:t>Data from or related to children </a:t>
            </a:r>
          </a:p>
          <a:p>
            <a:pPr lvl="1"/>
            <a:r>
              <a:rPr lang="en-US" dirty="0"/>
              <a:t>Collection, use, and storage of children’s data is governed by special rules which should be considered. </a:t>
            </a:r>
          </a:p>
          <a:p>
            <a:r>
              <a:rPr lang="en-US" dirty="0"/>
              <a:t>Differences in regulations between markets </a:t>
            </a:r>
          </a:p>
          <a:p>
            <a:pPr lvl="1"/>
            <a:r>
              <a:rPr lang="en-US" dirty="0"/>
              <a:t>Privacy regulations vary widely by region and market. For example, the EU’s GDPR includes a broad definition of personal information and strict requirements for consent and use and protection of such data. </a:t>
            </a:r>
          </a:p>
        </p:txBody>
      </p:sp>
      <p:sp>
        <p:nvSpPr>
          <p:cNvPr id="4" name="Slide Number Placeholder 3">
            <a:extLst>
              <a:ext uri="{FF2B5EF4-FFF2-40B4-BE49-F238E27FC236}">
                <a16:creationId xmlns:a16="http://schemas.microsoft.com/office/drawing/2014/main" id="{6A882475-470B-4B5B-8927-093DB51BEC8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663533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16FD-F4A9-45B1-8AAC-5848836E6D53}"/>
              </a:ext>
            </a:extLst>
          </p:cNvPr>
          <p:cNvSpPr>
            <a:spLocks noGrp="1"/>
          </p:cNvSpPr>
          <p:nvPr>
            <p:ph type="title"/>
          </p:nvPr>
        </p:nvSpPr>
        <p:spPr/>
        <p:txBody>
          <a:bodyPr/>
          <a:lstStyle/>
          <a:p>
            <a:r>
              <a:rPr lang="en-US" altLang="zh-CN" sz="3600" dirty="0"/>
              <a:t>Automotive Cyber-Physical Security</a:t>
            </a:r>
            <a:endParaRPr lang="en-SE" sz="3600" dirty="0"/>
          </a:p>
        </p:txBody>
      </p:sp>
      <p:sp>
        <p:nvSpPr>
          <p:cNvPr id="3" name="Content Placeholder 2">
            <a:extLst>
              <a:ext uri="{FF2B5EF4-FFF2-40B4-BE49-F238E27FC236}">
                <a16:creationId xmlns:a16="http://schemas.microsoft.com/office/drawing/2014/main" id="{17B5B8C1-01D8-44B8-9070-F909354C7956}"/>
              </a:ext>
            </a:extLst>
          </p:cNvPr>
          <p:cNvSpPr>
            <a:spLocks noGrp="1"/>
          </p:cNvSpPr>
          <p:nvPr>
            <p:ph idx="1"/>
          </p:nvPr>
        </p:nvSpPr>
        <p:spPr>
          <a:xfrm>
            <a:off x="359669" y="1295400"/>
            <a:ext cx="5885466" cy="5661992"/>
          </a:xfrm>
        </p:spPr>
        <p:txBody>
          <a:bodyPr>
            <a:normAutofit/>
          </a:bodyPr>
          <a:lstStyle/>
          <a:p>
            <a:r>
              <a:rPr lang="en-US" sz="2400" dirty="0">
                <a:solidFill>
                  <a:srgbClr val="FF0000"/>
                </a:solidFill>
              </a:rPr>
              <a:t>Cyber-Physical attacks</a:t>
            </a:r>
            <a:r>
              <a:rPr lang="en-US" sz="2400" dirty="0"/>
              <a:t>, e.g., non-invasive attacks on sensors/actuators in the </a:t>
            </a:r>
            <a:r>
              <a:rPr lang="en-US" sz="2400" dirty="0">
                <a:solidFill>
                  <a:srgbClr val="FF0000"/>
                </a:solidFill>
              </a:rPr>
              <a:t>Physical domain </a:t>
            </a:r>
            <a:r>
              <a:rPr lang="en-US" sz="2400" dirty="0"/>
              <a:t>cannot be </a:t>
            </a:r>
            <a:r>
              <a:rPr lang="en-US" altLang="zh-CN" sz="2400" dirty="0"/>
              <a:t>thwarted</a:t>
            </a:r>
            <a:r>
              <a:rPr lang="en-US" sz="2400" dirty="0"/>
              <a:t> by traditional </a:t>
            </a:r>
            <a:r>
              <a:rPr lang="en-US" altLang="zh-CN" sz="2400" dirty="0"/>
              <a:t>security mechanisms</a:t>
            </a:r>
            <a:r>
              <a:rPr lang="en-US" sz="2400" dirty="0"/>
              <a:t> in the </a:t>
            </a:r>
            <a:r>
              <a:rPr lang="en-US" sz="2400" dirty="0">
                <a:solidFill>
                  <a:srgbClr val="FF0000"/>
                </a:solidFill>
              </a:rPr>
              <a:t>Cyber domain</a:t>
            </a:r>
          </a:p>
          <a:p>
            <a:pPr lvl="1"/>
            <a:r>
              <a:rPr lang="en-US" sz="2000" dirty="0"/>
              <a:t>Camera spoofing with adversarial images; injection of false video frames, incl. record-and-replay</a:t>
            </a:r>
          </a:p>
          <a:p>
            <a:pPr lvl="1"/>
            <a:r>
              <a:rPr lang="en-US" sz="2000" dirty="0"/>
              <a:t>GPS spoofing with fake GPS signals</a:t>
            </a:r>
          </a:p>
          <a:p>
            <a:pPr lvl="1"/>
            <a:r>
              <a:rPr lang="en-US" sz="2000" dirty="0"/>
              <a:t>Lidar spoofing with record-and-replay</a:t>
            </a:r>
          </a:p>
          <a:p>
            <a:r>
              <a:rPr lang="en-US" sz="2400" dirty="0"/>
              <a:t>Attackers do not even need to hack into the E/E system (like the 2015 Jeep hack), so a firewall approach like OVERSEE would not help here.</a:t>
            </a:r>
          </a:p>
          <a:p>
            <a:endParaRPr lang="en-US" sz="2400" dirty="0"/>
          </a:p>
          <a:p>
            <a:pPr lvl="1"/>
            <a:endParaRPr lang="en-US" sz="2000" dirty="0"/>
          </a:p>
          <a:p>
            <a:endParaRPr lang="en-SE" dirty="0"/>
          </a:p>
        </p:txBody>
      </p:sp>
      <p:sp>
        <p:nvSpPr>
          <p:cNvPr id="4" name="Slide Number Placeholder 3">
            <a:extLst>
              <a:ext uri="{FF2B5EF4-FFF2-40B4-BE49-F238E27FC236}">
                <a16:creationId xmlns:a16="http://schemas.microsoft.com/office/drawing/2014/main" id="{087CF686-D7B6-47CA-9AB0-81F7CF9040E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sp>
        <p:nvSpPr>
          <p:cNvPr id="17" name="TextBox 16">
            <a:extLst>
              <a:ext uri="{FF2B5EF4-FFF2-40B4-BE49-F238E27FC236}">
                <a16:creationId xmlns:a16="http://schemas.microsoft.com/office/drawing/2014/main" id="{837D3B58-C691-4BD7-AE69-B23A1CA41FF8}"/>
              </a:ext>
            </a:extLst>
          </p:cNvPr>
          <p:cNvSpPr txBox="1"/>
          <p:nvPr/>
        </p:nvSpPr>
        <p:spPr>
          <a:xfrm>
            <a:off x="6697856" y="2061953"/>
            <a:ext cx="2086475" cy="646331"/>
          </a:xfrm>
          <a:prstGeom prst="rect">
            <a:avLst/>
          </a:prstGeom>
          <a:noFill/>
        </p:spPr>
        <p:txBody>
          <a:bodyPr wrap="square" rtlCol="0">
            <a:spAutoFit/>
          </a:bodyPr>
          <a:lstStyle/>
          <a:p>
            <a:pPr eaLnBrk="0" hangingPunct="0"/>
            <a:r>
              <a:rPr lang="en-US" dirty="0">
                <a:solidFill>
                  <a:srgbClr val="40458C"/>
                </a:solidFill>
                <a:latin typeface="Tahoma" panose="020B0604030504040204" pitchFamily="34" charset="0"/>
              </a:rPr>
              <a:t>Attacks on sensors and actuators</a:t>
            </a:r>
          </a:p>
        </p:txBody>
      </p:sp>
      <p:sp>
        <p:nvSpPr>
          <p:cNvPr id="18" name="Rectangle 17">
            <a:extLst>
              <a:ext uri="{FF2B5EF4-FFF2-40B4-BE49-F238E27FC236}">
                <a16:creationId xmlns:a16="http://schemas.microsoft.com/office/drawing/2014/main" id="{F0EFF71B-138A-4579-9E0A-B781F585E1A2}"/>
              </a:ext>
            </a:extLst>
          </p:cNvPr>
          <p:cNvSpPr/>
          <p:nvPr/>
        </p:nvSpPr>
        <p:spPr bwMode="auto">
          <a:xfrm>
            <a:off x="7112886" y="3705878"/>
            <a:ext cx="1226359" cy="521769"/>
          </a:xfrm>
          <a:prstGeom prst="rect">
            <a:avLst/>
          </a:prstGeom>
          <a:solidFill>
            <a:srgbClr val="40458C">
              <a:lumMod val="20000"/>
              <a:lumOff val="80000"/>
            </a:srgbClr>
          </a:solid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40458C"/>
                </a:solidFill>
                <a:effectLst/>
                <a:uLnTx/>
                <a:uFillTx/>
                <a:latin typeface="Tahoma" pitchFamily="34" charset="0"/>
              </a:rPr>
              <a:t>Plant</a:t>
            </a:r>
          </a:p>
        </p:txBody>
      </p:sp>
      <p:sp>
        <p:nvSpPr>
          <p:cNvPr id="19" name="Rectangle 18">
            <a:extLst>
              <a:ext uri="{FF2B5EF4-FFF2-40B4-BE49-F238E27FC236}">
                <a16:creationId xmlns:a16="http://schemas.microsoft.com/office/drawing/2014/main" id="{A0C9D9FB-319A-4D26-867D-9A8EAEE99C76}"/>
              </a:ext>
            </a:extLst>
          </p:cNvPr>
          <p:cNvSpPr/>
          <p:nvPr/>
        </p:nvSpPr>
        <p:spPr bwMode="auto">
          <a:xfrm>
            <a:off x="7112886" y="4850657"/>
            <a:ext cx="1256417" cy="459872"/>
          </a:xfrm>
          <a:prstGeom prst="rect">
            <a:avLst/>
          </a:prstGeom>
          <a:solidFill>
            <a:srgbClr val="ECD882"/>
          </a:solid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40458C"/>
                </a:solidFill>
                <a:effectLst/>
                <a:uLnTx/>
                <a:uFillTx/>
                <a:latin typeface="Tahoma" pitchFamily="34" charset="0"/>
              </a:rPr>
              <a:t>Controller</a:t>
            </a:r>
          </a:p>
        </p:txBody>
      </p:sp>
      <p:cxnSp>
        <p:nvCxnSpPr>
          <p:cNvPr id="20" name="Elbow Connector 71">
            <a:extLst>
              <a:ext uri="{FF2B5EF4-FFF2-40B4-BE49-F238E27FC236}">
                <a16:creationId xmlns:a16="http://schemas.microsoft.com/office/drawing/2014/main" id="{4B403174-2E25-42E6-840C-B321E8A712FB}"/>
              </a:ext>
            </a:extLst>
          </p:cNvPr>
          <p:cNvCxnSpPr>
            <a:stCxn id="18" idx="3"/>
            <a:endCxn id="19" idx="3"/>
          </p:cNvCxnSpPr>
          <p:nvPr/>
        </p:nvCxnSpPr>
        <p:spPr bwMode="auto">
          <a:xfrm>
            <a:off x="8339245" y="3966763"/>
            <a:ext cx="30058" cy="1113830"/>
          </a:xfrm>
          <a:prstGeom prst="bentConnector3">
            <a:avLst>
              <a:gd name="adj1" fmla="val 1629064"/>
            </a:avLst>
          </a:prstGeom>
          <a:noFill/>
          <a:ln w="25400" cap="flat" cmpd="sng" algn="ctr">
            <a:solidFill>
              <a:srgbClr val="40458C"/>
            </a:solidFill>
            <a:prstDash val="solid"/>
            <a:headEnd type="none" w="med" len="med"/>
            <a:tailEnd type="triangle"/>
          </a:ln>
          <a:effectLst>
            <a:outerShdw blurRad="40000" dist="20000" dir="5400000" rotWithShape="0">
              <a:srgbClr val="000000">
                <a:alpha val="38000"/>
              </a:srgbClr>
            </a:outerShdw>
          </a:effectLst>
        </p:spPr>
      </p:cxnSp>
      <p:cxnSp>
        <p:nvCxnSpPr>
          <p:cNvPr id="21" name="Elbow Connector 72">
            <a:extLst>
              <a:ext uri="{FF2B5EF4-FFF2-40B4-BE49-F238E27FC236}">
                <a16:creationId xmlns:a16="http://schemas.microsoft.com/office/drawing/2014/main" id="{F3E355E6-ACFA-4D4B-92E2-E599FE56CBED}"/>
              </a:ext>
            </a:extLst>
          </p:cNvPr>
          <p:cNvCxnSpPr>
            <a:stCxn id="19" idx="1"/>
            <a:endCxn id="18" idx="1"/>
          </p:cNvCxnSpPr>
          <p:nvPr/>
        </p:nvCxnSpPr>
        <p:spPr bwMode="auto">
          <a:xfrm rot="10800000">
            <a:off x="7112886" y="3966763"/>
            <a:ext cx="12700" cy="1113830"/>
          </a:xfrm>
          <a:prstGeom prst="bentConnector3">
            <a:avLst>
              <a:gd name="adj1" fmla="val 4680000"/>
            </a:avLst>
          </a:prstGeom>
          <a:noFill/>
          <a:ln w="25400" cap="flat" cmpd="sng" algn="ctr">
            <a:solidFill>
              <a:srgbClr val="40458C"/>
            </a:solidFill>
            <a:prstDash val="solid"/>
            <a:headEnd type="none" w="med" len="med"/>
            <a:tailEnd type="triangle"/>
          </a:ln>
          <a:effectLst>
            <a:outerShdw blurRad="40000" dist="20000" dir="5400000" rotWithShape="0">
              <a:srgbClr val="000000">
                <a:alpha val="38000"/>
              </a:srgbClr>
            </a:outerShdw>
          </a:effectLst>
        </p:spPr>
      </p:cxnSp>
      <p:sp>
        <p:nvSpPr>
          <p:cNvPr id="22" name="Oval 21">
            <a:extLst>
              <a:ext uri="{FF2B5EF4-FFF2-40B4-BE49-F238E27FC236}">
                <a16:creationId xmlns:a16="http://schemas.microsoft.com/office/drawing/2014/main" id="{60519AB0-46BA-458D-A395-EB6BC52AF833}"/>
              </a:ext>
            </a:extLst>
          </p:cNvPr>
          <p:cNvSpPr/>
          <p:nvPr/>
        </p:nvSpPr>
        <p:spPr bwMode="auto">
          <a:xfrm>
            <a:off x="8369303" y="3736827"/>
            <a:ext cx="311896" cy="370016"/>
          </a:xfrm>
          <a:prstGeom prst="ellipse">
            <a:avLst/>
          </a:prstGeom>
          <a:solidFill>
            <a:srgbClr val="660066">
              <a:lumMod val="20000"/>
              <a:lumOff val="80000"/>
            </a:srgbClr>
          </a:solid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0458C"/>
              </a:solidFill>
              <a:effectLst/>
              <a:uLnTx/>
              <a:uFillTx/>
              <a:latin typeface="Tahoma" pitchFamily="34" charset="0"/>
            </a:endParaRPr>
          </a:p>
        </p:txBody>
      </p:sp>
      <p:sp>
        <p:nvSpPr>
          <p:cNvPr id="23" name="Rectangle 22">
            <a:extLst>
              <a:ext uri="{FF2B5EF4-FFF2-40B4-BE49-F238E27FC236}">
                <a16:creationId xmlns:a16="http://schemas.microsoft.com/office/drawing/2014/main" id="{F6E4188A-0679-4486-BE8B-8303624C66CA}"/>
              </a:ext>
            </a:extLst>
          </p:cNvPr>
          <p:cNvSpPr/>
          <p:nvPr/>
        </p:nvSpPr>
        <p:spPr>
          <a:xfrm>
            <a:off x="8320708" y="3690105"/>
            <a:ext cx="409086" cy="461665"/>
          </a:xfrm>
          <a:prstGeom prst="rect">
            <a:avLst/>
          </a:prstGeom>
        </p:spPr>
        <p:txBody>
          <a:bodyPr wrap="none">
            <a:spAutoFit/>
          </a:bodyPr>
          <a:lstStyle/>
          <a:p>
            <a:pPr algn="ctr"/>
            <a:r>
              <a:rPr lang="en-US" sz="2400" dirty="0">
                <a:solidFill>
                  <a:srgbClr val="40458C"/>
                </a:solidFill>
                <a:latin typeface="Tahoma" panose="020B0604030504040204" pitchFamily="34" charset="0"/>
              </a:rPr>
              <a:t>+</a:t>
            </a:r>
          </a:p>
        </p:txBody>
      </p:sp>
      <p:sp>
        <p:nvSpPr>
          <p:cNvPr id="24" name="Oval 23">
            <a:extLst>
              <a:ext uri="{FF2B5EF4-FFF2-40B4-BE49-F238E27FC236}">
                <a16:creationId xmlns:a16="http://schemas.microsoft.com/office/drawing/2014/main" id="{69779415-2CE5-4B45-8B7D-90C11786A737}"/>
              </a:ext>
            </a:extLst>
          </p:cNvPr>
          <p:cNvSpPr/>
          <p:nvPr/>
        </p:nvSpPr>
        <p:spPr bwMode="auto">
          <a:xfrm>
            <a:off x="6605626" y="3745527"/>
            <a:ext cx="311896" cy="370016"/>
          </a:xfrm>
          <a:prstGeom prst="ellipse">
            <a:avLst/>
          </a:prstGeom>
          <a:solidFill>
            <a:srgbClr val="660066">
              <a:lumMod val="20000"/>
              <a:lumOff val="80000"/>
            </a:srgbClr>
          </a:solidFill>
          <a:ln w="9525" cap="flat" cmpd="sng" algn="ctr">
            <a:solidFill>
              <a:srgbClr val="40458C"/>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0458C"/>
              </a:solidFill>
              <a:effectLst/>
              <a:uLnTx/>
              <a:uFillTx/>
              <a:latin typeface="Tahoma" pitchFamily="34" charset="0"/>
            </a:endParaRPr>
          </a:p>
        </p:txBody>
      </p:sp>
      <p:sp>
        <p:nvSpPr>
          <p:cNvPr id="25" name="Rectangle 24">
            <a:extLst>
              <a:ext uri="{FF2B5EF4-FFF2-40B4-BE49-F238E27FC236}">
                <a16:creationId xmlns:a16="http://schemas.microsoft.com/office/drawing/2014/main" id="{9630994E-F4B4-44A6-B965-13DDF7D82E81}"/>
              </a:ext>
            </a:extLst>
          </p:cNvPr>
          <p:cNvSpPr/>
          <p:nvPr/>
        </p:nvSpPr>
        <p:spPr>
          <a:xfrm>
            <a:off x="6557031" y="3698805"/>
            <a:ext cx="409086" cy="461665"/>
          </a:xfrm>
          <a:prstGeom prst="rect">
            <a:avLst/>
          </a:prstGeom>
        </p:spPr>
        <p:txBody>
          <a:bodyPr wrap="none">
            <a:spAutoFit/>
          </a:bodyPr>
          <a:lstStyle/>
          <a:p>
            <a:pPr algn="ctr"/>
            <a:r>
              <a:rPr lang="en-US" sz="2400" dirty="0">
                <a:solidFill>
                  <a:srgbClr val="40458C"/>
                </a:solidFill>
                <a:latin typeface="Tahoma" panose="020B0604030504040204" pitchFamily="34" charset="0"/>
              </a:rPr>
              <a:t>+</a:t>
            </a:r>
          </a:p>
        </p:txBody>
      </p:sp>
      <p:cxnSp>
        <p:nvCxnSpPr>
          <p:cNvPr id="26" name="Elbow Connector 9">
            <a:extLst>
              <a:ext uri="{FF2B5EF4-FFF2-40B4-BE49-F238E27FC236}">
                <a16:creationId xmlns:a16="http://schemas.microsoft.com/office/drawing/2014/main" id="{8572ECE9-CCC8-4D39-9666-15A04D2688F8}"/>
              </a:ext>
            </a:extLst>
          </p:cNvPr>
          <p:cNvCxnSpPr>
            <a:stCxn id="25" idx="0"/>
          </p:cNvCxnSpPr>
          <p:nvPr/>
        </p:nvCxnSpPr>
        <p:spPr bwMode="auto">
          <a:xfrm rot="5400000" flipH="1" flipV="1">
            <a:off x="6670133" y="3076384"/>
            <a:ext cx="713863" cy="530980"/>
          </a:xfrm>
          <a:prstGeom prst="bentConnector2">
            <a:avLst/>
          </a:prstGeom>
          <a:noFill/>
          <a:ln w="25400" cap="flat" cmpd="sng" algn="ctr">
            <a:solidFill>
              <a:srgbClr val="ECD882"/>
            </a:solidFill>
            <a:prstDash val="solid"/>
            <a:headEnd type="arrow" w="med" len="med"/>
            <a:tailEnd type="none" w="med" len="med"/>
          </a:ln>
          <a:effectLst>
            <a:outerShdw blurRad="40000" dist="20000" dir="5400000" rotWithShape="0">
              <a:srgbClr val="000000">
                <a:alpha val="38000"/>
              </a:srgbClr>
            </a:outerShdw>
          </a:effectLst>
        </p:spPr>
      </p:cxnSp>
      <p:cxnSp>
        <p:nvCxnSpPr>
          <p:cNvPr id="27" name="Elbow Connector 12">
            <a:extLst>
              <a:ext uri="{FF2B5EF4-FFF2-40B4-BE49-F238E27FC236}">
                <a16:creationId xmlns:a16="http://schemas.microsoft.com/office/drawing/2014/main" id="{55785E79-F3A4-43DE-A85E-9F5B9D62883A}"/>
              </a:ext>
            </a:extLst>
          </p:cNvPr>
          <p:cNvCxnSpPr>
            <a:endCxn id="23" idx="0"/>
          </p:cNvCxnSpPr>
          <p:nvPr/>
        </p:nvCxnSpPr>
        <p:spPr bwMode="auto">
          <a:xfrm>
            <a:off x="7976031" y="2984942"/>
            <a:ext cx="549220" cy="705163"/>
          </a:xfrm>
          <a:prstGeom prst="bentConnector2">
            <a:avLst/>
          </a:prstGeom>
          <a:noFill/>
          <a:ln w="25400" cap="flat" cmpd="sng" algn="ctr">
            <a:solidFill>
              <a:srgbClr val="ECD882"/>
            </a:solidFill>
            <a:prstDash val="solid"/>
            <a:headEnd type="none" w="med" len="med"/>
            <a:tailEnd type="arrow" w="med" len="med"/>
          </a:ln>
          <a:effectLst>
            <a:outerShdw blurRad="40000" dist="20000" dir="5400000" rotWithShape="0">
              <a:srgbClr val="000000">
                <a:alpha val="38000"/>
              </a:srgbClr>
            </a:outerShdw>
          </a:effectLst>
        </p:spPr>
      </p:cxnSp>
      <p:pic>
        <p:nvPicPr>
          <p:cNvPr id="28" name="图片 24">
            <a:extLst>
              <a:ext uri="{FF2B5EF4-FFF2-40B4-BE49-F238E27FC236}">
                <a16:creationId xmlns:a16="http://schemas.microsoft.com/office/drawing/2014/main" id="{CEA4D90E-9F2B-47F8-83A8-FDD43F308DD3}"/>
              </a:ext>
            </a:extLst>
          </p:cNvPr>
          <p:cNvPicPr>
            <a:picLocks noChangeAspect="1"/>
          </p:cNvPicPr>
          <p:nvPr/>
        </p:nvPicPr>
        <p:blipFill>
          <a:blip r:embed="rId2"/>
          <a:stretch>
            <a:fillRect/>
          </a:stretch>
        </p:blipFill>
        <p:spPr>
          <a:xfrm>
            <a:off x="7334600" y="2618339"/>
            <a:ext cx="639762" cy="639762"/>
          </a:xfrm>
          <a:prstGeom prst="rect">
            <a:avLst/>
          </a:prstGeom>
        </p:spPr>
      </p:pic>
    </p:spTree>
    <p:extLst>
      <p:ext uri="{BB962C8B-B14F-4D97-AF65-F5344CB8AC3E}">
        <p14:creationId xmlns:p14="http://schemas.microsoft.com/office/powerpoint/2010/main" val="398796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2800</TotalTime>
  <Words>2576</Words>
  <Application>Microsoft Office PowerPoint</Application>
  <PresentationFormat>On-screen Show (4:3)</PresentationFormat>
  <Paragraphs>188</Paragraphs>
  <Slides>17</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Tahoma</vt:lpstr>
      <vt:lpstr>Times New Roman</vt:lpstr>
      <vt:lpstr>Default Design</vt:lpstr>
      <vt:lpstr>LX Introduction to Machine Learning</vt:lpstr>
      <vt:lpstr>SECURITY</vt:lpstr>
      <vt:lpstr>Traditional Automotive Cyber-Security</vt:lpstr>
      <vt:lpstr>Vehicle Attack Surface</vt:lpstr>
      <vt:lpstr>The 2015 Jeep Hack</vt:lpstr>
      <vt:lpstr>OVERSEE (Open VEhiculaR SEcurE platform)</vt:lpstr>
      <vt:lpstr>ML-based Intrusion Detection</vt:lpstr>
      <vt:lpstr>Data Privacy Vulnerabilities</vt:lpstr>
      <vt:lpstr>Automotive Cyber-Physical Security</vt:lpstr>
      <vt:lpstr>DNN’s Lack of Robustness</vt:lpstr>
      <vt:lpstr>MobilBye: Attacking ADAS with Camera Spoofing</vt:lpstr>
      <vt:lpstr>Phantom of the ADAS</vt:lpstr>
      <vt:lpstr>Quick Intro to Optical Flow</vt:lpstr>
      <vt:lpstr>Attack on Optical Flow</vt:lpstr>
      <vt:lpstr>Adversarial Sensor Attack on LiDAR-based AV Perception</vt:lpstr>
      <vt:lpstr>Congestion Attack on CV-based Traffic Signal Control</vt:lpstr>
      <vt:lpstr>Mitigation Techniques for Sensor Attacks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230</cp:revision>
  <dcterms:created xsi:type="dcterms:W3CDTF">2020-03-21T16:53:45Z</dcterms:created>
  <dcterms:modified xsi:type="dcterms:W3CDTF">2021-03-23T06:46:28Z</dcterms:modified>
</cp:coreProperties>
</file>